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99" r:id="rId4"/>
    <p:sldId id="262" r:id="rId5"/>
    <p:sldId id="278" r:id="rId6"/>
    <p:sldId id="276" r:id="rId7"/>
    <p:sldId id="263" r:id="rId8"/>
    <p:sldId id="303" r:id="rId9"/>
    <p:sldId id="304" r:id="rId10"/>
    <p:sldId id="301" r:id="rId11"/>
    <p:sldId id="300" r:id="rId12"/>
    <p:sldId id="293" r:id="rId13"/>
    <p:sldId id="305" r:id="rId14"/>
    <p:sldId id="294" r:id="rId15"/>
    <p:sldId id="295" r:id="rId16"/>
    <p:sldId id="296" r:id="rId17"/>
    <p:sldId id="297" r:id="rId18"/>
    <p:sldId id="281" r:id="rId19"/>
    <p:sldId id="306" r:id="rId20"/>
    <p:sldId id="282" r:id="rId21"/>
    <p:sldId id="307" r:id="rId22"/>
    <p:sldId id="308" r:id="rId23"/>
    <p:sldId id="309" r:id="rId24"/>
    <p:sldId id="313" r:id="rId25"/>
    <p:sldId id="310" r:id="rId26"/>
    <p:sldId id="311" r:id="rId27"/>
    <p:sldId id="312" r:id="rId2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73"/>
    <p:restoredTop sz="93416"/>
  </p:normalViewPr>
  <p:slideViewPr>
    <p:cSldViewPr>
      <p:cViewPr>
        <p:scale>
          <a:sx n="105" d="100"/>
          <a:sy n="105" d="100"/>
        </p:scale>
        <p:origin x="2064"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03F8CE-8F52-4D64-AF13-DCDB33F5C302}" type="datetimeFigureOut">
              <a:rPr lang="en-US" smtClean="0"/>
              <a:pPr/>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3F8CE-8F52-4D64-AF13-DCDB33F5C302}" type="datetimeFigureOut">
              <a:rPr lang="en-US" smtClean="0"/>
              <a:pPr/>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3F8CE-8F52-4D64-AF13-DCDB33F5C302}" type="datetimeFigureOut">
              <a:rPr lang="en-US" smtClean="0"/>
              <a:pPr/>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3F8CE-8F52-4D64-AF13-DCDB33F5C302}" type="datetimeFigureOut">
              <a:rPr lang="en-US" smtClean="0"/>
              <a:pPr/>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03F8CE-8F52-4D64-AF13-DCDB33F5C302}" type="datetimeFigureOut">
              <a:rPr lang="en-US" smtClean="0"/>
              <a:pPr/>
              <a:t>11/29/21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03F8CE-8F52-4D64-AF13-DCDB33F5C302}" type="datetimeFigureOut">
              <a:rPr lang="en-US" smtClean="0"/>
              <a:pPr/>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03F8CE-8F52-4D64-AF13-DCDB33F5C302}" type="datetimeFigureOut">
              <a:rPr lang="en-US" smtClean="0"/>
              <a:pPr/>
              <a:t>11/29/21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03F8CE-8F52-4D64-AF13-DCDB33F5C302}" type="datetimeFigureOut">
              <a:rPr lang="en-US" smtClean="0"/>
              <a:pPr/>
              <a:t>11/29/21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3F8CE-8F52-4D64-AF13-DCDB33F5C302}" type="datetimeFigureOut">
              <a:rPr lang="en-US" smtClean="0"/>
              <a:pPr/>
              <a:t>11/29/21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3F8CE-8F52-4D64-AF13-DCDB33F5C302}" type="datetimeFigureOut">
              <a:rPr lang="en-US" smtClean="0"/>
              <a:pPr/>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03F8CE-8F52-4D64-AF13-DCDB33F5C302}" type="datetimeFigureOut">
              <a:rPr lang="en-US" smtClean="0"/>
              <a:pPr/>
              <a:t>11/29/21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ECF295-9F02-4DC5-874B-6CE235A87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3F8CE-8F52-4D64-AF13-DCDB33F5C302}" type="datetimeFigureOut">
              <a:rPr lang="en-US" smtClean="0"/>
              <a:pPr/>
              <a:t>11/29/21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CF295-9F02-4DC5-874B-6CE235A874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Carrying out Investigations &amp; Writing Lab Reports</a:t>
            </a:r>
          </a:p>
        </p:txBody>
      </p:sp>
      <p:sp>
        <p:nvSpPr>
          <p:cNvPr id="3" name="Subtitle 2"/>
          <p:cNvSpPr>
            <a:spLocks noGrp="1"/>
          </p:cNvSpPr>
          <p:nvPr>
            <p:ph type="subTitle" idx="1"/>
          </p:nvPr>
        </p:nvSpPr>
        <p:spPr/>
        <p:txBody>
          <a:bodyPr/>
          <a:lstStyle/>
          <a:p>
            <a:r>
              <a:rPr lang="en-US" b="1" dirty="0">
                <a:solidFill>
                  <a:srgbClr val="FF0000"/>
                </a:solidFill>
              </a:rPr>
              <a:t>Criterion 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092" y="3048"/>
            <a:ext cx="8557815" cy="865909"/>
          </a:xfrm>
        </p:spPr>
        <p:txBody>
          <a:bodyPr>
            <a:normAutofit/>
          </a:bodyPr>
          <a:lstStyle/>
          <a:p>
            <a:r>
              <a:rPr lang="en-US" b="1" u="sng" dirty="0"/>
              <a:t>What is the gradient telling me?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8985" y="530268"/>
                <a:ext cx="9029700" cy="2590800"/>
              </a:xfrm>
            </p:spPr>
            <p:txBody>
              <a:bodyPr>
                <a:noAutofit/>
              </a:bodyPr>
              <a:lstStyle/>
              <a:p>
                <a:pPr marL="0">
                  <a:spcBef>
                    <a:spcPts val="0"/>
                  </a:spcBef>
                  <a:buNone/>
                </a:pPr>
                <a:endParaRPr lang="en-US" sz="1800" b="1" i="1" dirty="0"/>
              </a:p>
              <a:p>
                <a:pPr marL="0">
                  <a:spcBef>
                    <a:spcPts val="0"/>
                  </a:spcBef>
                  <a:buNone/>
                </a:pPr>
                <a:endParaRPr lang="en-US" sz="1800" b="1" i="1" dirty="0"/>
              </a:p>
              <a:p>
                <a:pPr>
                  <a:spcBef>
                    <a:spcPts val="0"/>
                  </a:spcBef>
                </a:pPr>
                <a:r>
                  <a:rPr lang="en-US" sz="1800" dirty="0"/>
                  <a:t>To calculate the gradient of a line, you calculate </a:t>
                </a:r>
                <a14:m>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panose="02040503050406030204" pitchFamily="18" charset="0"/>
                          </a:rPr>
                          <m:t>𝑌</m:t>
                        </m:r>
                        <m:r>
                          <a:rPr lang="en-US" sz="1800" b="0" i="1" smtClean="0">
                            <a:latin typeface="Cambria Math" panose="02040503050406030204" pitchFamily="18" charset="0"/>
                          </a:rPr>
                          <m:t>2 −</m:t>
                        </m:r>
                        <m:r>
                          <a:rPr lang="en-US" sz="1800" b="0" i="1" smtClean="0">
                            <a:latin typeface="Cambria Math" panose="02040503050406030204" pitchFamily="18" charset="0"/>
                          </a:rPr>
                          <m:t>𝑌</m:t>
                        </m:r>
                        <m:r>
                          <a:rPr lang="en-US" sz="1800" b="0" i="1" smtClean="0">
                            <a:latin typeface="Cambria Math" panose="02040503050406030204" pitchFamily="18" charset="0"/>
                          </a:rPr>
                          <m:t>1</m:t>
                        </m:r>
                      </m:num>
                      <m:den>
                        <m:r>
                          <a:rPr lang="en-US" sz="1800" b="0" i="1" smtClean="0">
                            <a:latin typeface="Cambria Math" panose="02040503050406030204" pitchFamily="18" charset="0"/>
                          </a:rPr>
                          <m:t>𝑋</m:t>
                        </m:r>
                        <m:r>
                          <a:rPr lang="en-US" sz="1800" b="0" i="1" smtClean="0">
                            <a:latin typeface="Cambria Math" panose="02040503050406030204" pitchFamily="18" charset="0"/>
                          </a:rPr>
                          <m:t>2 − </m:t>
                        </m:r>
                        <m:r>
                          <a:rPr lang="en-US" sz="1800" b="0" i="1" smtClean="0">
                            <a:latin typeface="Cambria Math" panose="02040503050406030204" pitchFamily="18" charset="0"/>
                          </a:rPr>
                          <m:t>𝑋</m:t>
                        </m:r>
                        <m:r>
                          <a:rPr lang="en-US" sz="1800" b="0" i="1" smtClean="0">
                            <a:latin typeface="Cambria Math" panose="02040503050406030204" pitchFamily="18" charset="0"/>
                          </a:rPr>
                          <m:t>1</m:t>
                        </m:r>
                      </m:den>
                    </m:f>
                  </m:oMath>
                </a14:m>
                <a:r>
                  <a:rPr lang="en-US" sz="1800" dirty="0"/>
                  <a:t> , </a:t>
                </a:r>
                <a:r>
                  <a:rPr lang="en-US" sz="1800" dirty="0" err="1"/>
                  <a:t>ie</a:t>
                </a:r>
                <a:r>
                  <a:rPr lang="en-US" sz="1800" dirty="0"/>
                  <a:t>. </a:t>
                </a:r>
                <a14:m>
                  <m:oMath xmlns:m="http://schemas.openxmlformats.org/officeDocument/2006/math">
                    <m:r>
                      <m:rPr>
                        <m:sty m:val="p"/>
                      </m:rPr>
                      <a:rPr lang="en-US" sz="1800" dirty="0">
                        <a:latin typeface="Cambria Math" panose="02040503050406030204" pitchFamily="18" charset="0"/>
                      </a:rPr>
                      <m:t>g</m:t>
                    </m:r>
                    <m:r>
                      <m:rPr>
                        <m:sty m:val="p"/>
                      </m:rPr>
                      <a:rPr lang="en-US" sz="1800" b="0" i="0" smtClean="0">
                        <a:latin typeface="Cambria Math" panose="02040503050406030204" pitchFamily="18" charset="0"/>
                      </a:rPr>
                      <m:t>radient</m:t>
                    </m:r>
                    <m:r>
                      <a:rPr lang="en-US" sz="1800" b="0" i="0" smtClean="0">
                        <a:latin typeface="Cambria Math" panose="02040503050406030204" pitchFamily="18" charset="0"/>
                      </a:rPr>
                      <m:t>= </m:t>
                    </m:r>
                    <m:f>
                      <m:fPr>
                        <m:ctrlPr>
                          <a:rPr lang="en-US" sz="1800" i="1">
                            <a:latin typeface="Cambria Math" panose="02040503050406030204" pitchFamily="18" charset="0"/>
                          </a:rPr>
                        </m:ctrlPr>
                      </m:fPr>
                      <m:num>
                        <m:r>
                          <a:rPr lang="en-US" sz="1800" b="0" i="1" smtClean="0">
                            <a:latin typeface="Cambria Math" panose="02040503050406030204" pitchFamily="18" charset="0"/>
                          </a:rPr>
                          <m:t>𝑐h𝑎𝑛𝑔𝑒</m:t>
                        </m:r>
                        <m:r>
                          <a:rPr lang="en-US" sz="1800" b="0" i="1" smtClean="0">
                            <a:latin typeface="Cambria Math" panose="02040503050406030204" pitchFamily="18" charset="0"/>
                          </a:rPr>
                          <m:t> </m:t>
                        </m:r>
                        <m:r>
                          <a:rPr lang="en-US" sz="1800" b="0" i="1" smtClean="0">
                            <a:latin typeface="Cambria Math" panose="02040503050406030204" pitchFamily="18" charset="0"/>
                          </a:rPr>
                          <m:t>𝑖𝑛</m:t>
                        </m:r>
                        <m:r>
                          <a:rPr lang="en-US" sz="1800" b="0" i="1" smtClean="0">
                            <a:latin typeface="Cambria Math" panose="02040503050406030204" pitchFamily="18" charset="0"/>
                          </a:rPr>
                          <m:t> </m:t>
                        </m:r>
                        <m:r>
                          <a:rPr lang="en-US" sz="1800" b="0" i="1" smtClean="0">
                            <a:latin typeface="Cambria Math" panose="02040503050406030204" pitchFamily="18" charset="0"/>
                          </a:rPr>
                          <m:t>𝑌</m:t>
                        </m:r>
                        <m:r>
                          <a:rPr lang="en-US" sz="1800" b="0" i="1" smtClean="0">
                            <a:latin typeface="Cambria Math" panose="02040503050406030204" pitchFamily="18" charset="0"/>
                          </a:rPr>
                          <m:t> </m:t>
                        </m:r>
                        <m:r>
                          <a:rPr lang="en-US" sz="1800" b="0" i="1" smtClean="0">
                            <a:latin typeface="Cambria Math" panose="02040503050406030204" pitchFamily="18" charset="0"/>
                          </a:rPr>
                          <m:t>𝑣𝑎𝑟𝑖𝑎𝑏𝑙𝑒</m:t>
                        </m:r>
                      </m:num>
                      <m:den>
                        <m:r>
                          <a:rPr lang="en-US" sz="1800" b="0" i="1" smtClean="0">
                            <a:latin typeface="Cambria Math" panose="02040503050406030204" pitchFamily="18" charset="0"/>
                          </a:rPr>
                          <m:t>𝑐h𝑎𝑛𝑔𝑒</m:t>
                        </m:r>
                        <m:r>
                          <a:rPr lang="en-US" sz="1800" b="0" i="1" smtClean="0">
                            <a:latin typeface="Cambria Math" panose="02040503050406030204" pitchFamily="18" charset="0"/>
                          </a:rPr>
                          <m:t> </m:t>
                        </m:r>
                        <m:r>
                          <a:rPr lang="en-US" sz="1800" b="0" i="1" smtClean="0">
                            <a:latin typeface="Cambria Math" panose="02040503050406030204" pitchFamily="18" charset="0"/>
                          </a:rPr>
                          <m:t>𝑖𝑛</m:t>
                        </m:r>
                        <m:r>
                          <a:rPr lang="en-US" sz="1800" b="0" i="1" smtClean="0">
                            <a:latin typeface="Cambria Math" panose="02040503050406030204" pitchFamily="18" charset="0"/>
                          </a:rPr>
                          <m:t> </m:t>
                        </m:r>
                        <m:r>
                          <a:rPr lang="en-US" sz="1800" b="0" i="1" smtClean="0">
                            <a:latin typeface="Cambria Math" panose="02040503050406030204" pitchFamily="18" charset="0"/>
                          </a:rPr>
                          <m:t>𝑋</m:t>
                        </m:r>
                        <m:r>
                          <a:rPr lang="en-US" sz="1800" b="0" i="1" smtClean="0">
                            <a:latin typeface="Cambria Math" panose="02040503050406030204" pitchFamily="18" charset="0"/>
                          </a:rPr>
                          <m:t> </m:t>
                        </m:r>
                        <m:r>
                          <a:rPr lang="en-US" sz="1800" b="0" i="1" smtClean="0">
                            <a:latin typeface="Cambria Math" panose="02040503050406030204" pitchFamily="18" charset="0"/>
                          </a:rPr>
                          <m:t>𝑣𝑎𝑟𝑖𝑎𝑏𝑙𝑒</m:t>
                        </m:r>
                      </m:den>
                    </m:f>
                  </m:oMath>
                </a14:m>
                <a:r>
                  <a:rPr lang="en-US" sz="1800" dirty="0"/>
                  <a:t> </a:t>
                </a:r>
              </a:p>
              <a:p>
                <a:pPr>
                  <a:spcBef>
                    <a:spcPts val="0"/>
                  </a:spcBef>
                </a:pPr>
                <a:endParaRPr lang="en-US" sz="1800" dirty="0"/>
              </a:p>
              <a:p>
                <a:pPr>
                  <a:spcBef>
                    <a:spcPts val="0"/>
                  </a:spcBef>
                </a:pPr>
                <a:r>
                  <a:rPr lang="en-US" sz="1800" dirty="0"/>
                  <a:t>So to check what the gradient of the graph represents, just put the Y variable over the X variable and then relate that to any known formula. </a:t>
                </a:r>
              </a:p>
              <a:p>
                <a:pPr>
                  <a:spcBef>
                    <a:spcPts val="0"/>
                  </a:spcBef>
                </a:pPr>
                <a:endParaRPr lang="en-US" sz="1800" dirty="0"/>
              </a:p>
              <a:p>
                <a:pPr marL="0" indent="0">
                  <a:spcBef>
                    <a:spcPts val="0"/>
                  </a:spcBef>
                  <a:buNone/>
                </a:pPr>
                <a:endParaRPr lang="en-US" sz="1600" dirty="0"/>
              </a:p>
              <a:p>
                <a:pPr marL="0" indent="0">
                  <a:spcBef>
                    <a:spcPts val="0"/>
                  </a:spcBef>
                  <a:buNone/>
                </a:pPr>
                <a:endParaRPr lang="en-US" sz="1600" dirty="0"/>
              </a:p>
              <a:p>
                <a:pPr marL="0">
                  <a:spcBef>
                    <a:spcPts val="0"/>
                  </a:spcBef>
                  <a:buNone/>
                </a:pPr>
                <a:endParaRPr lang="en-US" sz="1600" dirty="0"/>
              </a:p>
              <a:p>
                <a:pPr marL="0">
                  <a:spcBef>
                    <a:spcPts val="0"/>
                  </a:spcBef>
                  <a:buNone/>
                </a:pPr>
                <a:endParaRPr lang="en-US" sz="1600" dirty="0"/>
              </a:p>
              <a:p>
                <a:pPr marL="0">
                  <a:spcBef>
                    <a:spcPts val="0"/>
                  </a:spcBef>
                  <a:buNone/>
                </a:pPr>
                <a:endParaRPr lang="en-US" sz="1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8985" y="530268"/>
                <a:ext cx="9029700" cy="2590800"/>
              </a:xfrm>
              <a:blipFill>
                <a:blip r:embed="rId2"/>
                <a:stretch>
                  <a:fillRect l="-422"/>
                </a:stretch>
              </a:blipFill>
            </p:spPr>
            <p:txBody>
              <a:bodyPr/>
              <a:lstStyle/>
              <a:p>
                <a:r>
                  <a:rPr lang="en-AE">
                    <a:noFill/>
                  </a:rPr>
                  <a:t> </a:t>
                </a:r>
              </a:p>
            </p:txBody>
          </p:sp>
        </mc:Fallback>
      </mc:AlternateContent>
      <p:pic>
        <p:nvPicPr>
          <p:cNvPr id="4" name="Picture 3">
            <a:extLst>
              <a:ext uri="{FF2B5EF4-FFF2-40B4-BE49-F238E27FC236}">
                <a16:creationId xmlns:a16="http://schemas.microsoft.com/office/drawing/2014/main" id="{055B3130-108A-6D42-9CAA-394447045B7C}"/>
              </a:ext>
            </a:extLst>
          </p:cNvPr>
          <p:cNvPicPr>
            <a:picLocks noChangeAspect="1"/>
          </p:cNvPicPr>
          <p:nvPr/>
        </p:nvPicPr>
        <p:blipFill>
          <a:blip r:embed="rId3"/>
          <a:stretch>
            <a:fillRect/>
          </a:stretch>
        </p:blipFill>
        <p:spPr>
          <a:xfrm>
            <a:off x="3935760" y="2580863"/>
            <a:ext cx="5166968" cy="2817612"/>
          </a:xfrm>
          <a:prstGeom prst="rect">
            <a:avLst/>
          </a:prstGeo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DEF1B46-AD08-DB4D-BAB8-7C95DB7A2B94}"/>
                  </a:ext>
                </a:extLst>
              </p:cNvPr>
              <p:cNvSpPr txBox="1"/>
              <p:nvPr/>
            </p:nvSpPr>
            <p:spPr>
              <a:xfrm>
                <a:off x="114299" y="2580863"/>
                <a:ext cx="3821461" cy="3145861"/>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dirty="0"/>
                  <a:t>For the graph in this investigation, Distance is on the Y axis and Time is on the X axis. Therefore the gradient gives us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𝐷𝑖𝑠𝑡𝑎𝑛𝑐𝑒</m:t>
                        </m:r>
                      </m:num>
                      <m:den>
                        <m:r>
                          <a:rPr lang="en-US" i="1">
                            <a:latin typeface="Cambria Math" panose="02040503050406030204" pitchFamily="18" charset="0"/>
                          </a:rPr>
                          <m:t>𝑐h𝑎𝑛𝑔𝑒</m:t>
                        </m:r>
                        <m:r>
                          <a:rPr lang="en-US" i="1">
                            <a:latin typeface="Cambria Math" panose="02040503050406030204" pitchFamily="18" charset="0"/>
                          </a:rPr>
                          <m:t> </m:t>
                        </m:r>
                        <m:r>
                          <a:rPr lang="en-US" i="1">
                            <a:latin typeface="Cambria Math" panose="02040503050406030204" pitchFamily="18" charset="0"/>
                          </a:rPr>
                          <m:t>𝑖𝑛</m:t>
                        </m:r>
                        <m:r>
                          <a:rPr lang="en-US" i="1">
                            <a:latin typeface="Cambria Math" panose="02040503050406030204" pitchFamily="18" charset="0"/>
                          </a:rPr>
                          <m:t> </m:t>
                        </m:r>
                        <m:r>
                          <a:rPr lang="en-US" i="1">
                            <a:latin typeface="Cambria Math" panose="02040503050406030204" pitchFamily="18" charset="0"/>
                          </a:rPr>
                          <m:t>𝑇𝑖𝑚𝑒</m:t>
                        </m:r>
                      </m:den>
                    </m:f>
                  </m:oMath>
                </a14:m>
                <a:r>
                  <a:rPr lang="en-US" dirty="0"/>
                  <a:t> . </a:t>
                </a:r>
              </a:p>
              <a:p>
                <a:pPr>
                  <a:spcBef>
                    <a:spcPts val="0"/>
                  </a:spcBef>
                </a:pPr>
                <a:endParaRPr lang="en-US" dirty="0"/>
              </a:p>
              <a:p>
                <a:pPr marL="285750" indent="-285750">
                  <a:spcBef>
                    <a:spcPts val="0"/>
                  </a:spcBef>
                  <a:buFont typeface="Arial" panose="020B0604020202020204" pitchFamily="34" charset="0"/>
                  <a:buChar char="•"/>
                </a:pPr>
                <a:r>
                  <a:rPr lang="en-US" dirty="0"/>
                  <a:t>You should recognize from the formula </a:t>
                </a:r>
                <a14:m>
                  <m:oMath xmlns:m="http://schemas.openxmlformats.org/officeDocument/2006/math">
                    <m:r>
                      <m:rPr>
                        <m:sty m:val="p"/>
                      </m:rPr>
                      <a:rPr lang="en-US" dirty="0">
                        <a:latin typeface="Cambria Math" panose="02040503050406030204" pitchFamily="18" charset="0"/>
                      </a:rPr>
                      <m:t>Speed</m:t>
                    </m:r>
                    <m:r>
                      <a:rPr lang="en-US">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𝐷𝑖𝑠𝑡𝑎𝑛𝑐𝑒</m:t>
                        </m:r>
                      </m:num>
                      <m:den>
                        <m:r>
                          <a:rPr lang="en-US" i="1">
                            <a:latin typeface="Cambria Math" panose="02040503050406030204" pitchFamily="18" charset="0"/>
                          </a:rPr>
                          <m:t>𝑇𝑖𝑚𝑒</m:t>
                        </m:r>
                      </m:den>
                    </m:f>
                  </m:oMath>
                </a14:m>
                <a:r>
                  <a:rPr lang="en-US" dirty="0"/>
                  <a:t> that the gradient of this graph therefore gives us the Speed. </a:t>
                </a:r>
              </a:p>
              <a:p>
                <a:pPr marL="285750" indent="-285750">
                  <a:spcBef>
                    <a:spcPts val="0"/>
                  </a:spcBef>
                  <a:buFont typeface="Arial" panose="020B0604020202020204" pitchFamily="34" charset="0"/>
                  <a:buChar char="•"/>
                </a:pPr>
                <a:endParaRPr lang="en-US" dirty="0"/>
              </a:p>
            </p:txBody>
          </p:sp>
        </mc:Choice>
        <mc:Fallback>
          <p:sp>
            <p:nvSpPr>
              <p:cNvPr id="5" name="TextBox 4">
                <a:extLst>
                  <a:ext uri="{FF2B5EF4-FFF2-40B4-BE49-F238E27FC236}">
                    <a16:creationId xmlns:a16="http://schemas.microsoft.com/office/drawing/2014/main" id="{8DEF1B46-AD08-DB4D-BAB8-7C95DB7A2B94}"/>
                  </a:ext>
                </a:extLst>
              </p:cNvPr>
              <p:cNvSpPr txBox="1">
                <a:spLocks noRot="1" noChangeAspect="1" noMove="1" noResize="1" noEditPoints="1" noAdjustHandles="1" noChangeArrowheads="1" noChangeShapeType="1" noTextEdit="1"/>
              </p:cNvSpPr>
              <p:nvPr/>
            </p:nvSpPr>
            <p:spPr>
              <a:xfrm>
                <a:off x="114299" y="2580863"/>
                <a:ext cx="3821461" cy="3145861"/>
              </a:xfrm>
              <a:prstGeom prst="rect">
                <a:avLst/>
              </a:prstGeom>
              <a:blipFill>
                <a:blip r:embed="rId4"/>
                <a:stretch>
                  <a:fillRect l="-1325" t="-806" r="-1656"/>
                </a:stretch>
              </a:blipFill>
            </p:spPr>
            <p:txBody>
              <a:bodyPr/>
              <a:lstStyle/>
              <a:p>
                <a:r>
                  <a:rPr lang="en-AE">
                    <a:noFill/>
                  </a:rPr>
                  <a:t> </a:t>
                </a:r>
              </a:p>
            </p:txBody>
          </p:sp>
        </mc:Fallback>
      </mc:AlternateContent>
      <p:sp>
        <p:nvSpPr>
          <p:cNvPr id="6" name="TextBox 5">
            <a:extLst>
              <a:ext uri="{FF2B5EF4-FFF2-40B4-BE49-F238E27FC236}">
                <a16:creationId xmlns:a16="http://schemas.microsoft.com/office/drawing/2014/main" id="{4ECF8BF8-5EFD-A44A-8051-43CDA6F57A2B}"/>
              </a:ext>
            </a:extLst>
          </p:cNvPr>
          <p:cNvSpPr txBox="1"/>
          <p:nvPr/>
        </p:nvSpPr>
        <p:spPr>
          <a:xfrm>
            <a:off x="128985" y="5486400"/>
            <a:ext cx="878641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So whatever happens to the gradient, that’s what happens to the speed in this graph.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Remember </a:t>
            </a:r>
            <a:r>
              <a:rPr lang="en-US" b="1" dirty="0"/>
              <a:t>the gradient just means how steep the line </a:t>
            </a:r>
            <a:r>
              <a:rPr lang="en-US" dirty="0"/>
              <a:t>is, so if the line is getting steeper we would say </a:t>
            </a:r>
            <a:r>
              <a:rPr lang="en-US" b="1" dirty="0"/>
              <a:t>the gradient is increasing, therefore that means the speed is increasing</a:t>
            </a:r>
            <a:r>
              <a:rPr lang="en-US" dirty="0"/>
              <a:t>.</a:t>
            </a:r>
          </a:p>
          <a:p>
            <a:endParaRPr lang="en-AE" dirty="0"/>
          </a:p>
        </p:txBody>
      </p:sp>
    </p:spTree>
    <p:extLst>
      <p:ext uri="{BB962C8B-B14F-4D97-AF65-F5344CB8AC3E}">
        <p14:creationId xmlns:p14="http://schemas.microsoft.com/office/powerpoint/2010/main" val="789035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4800"/>
            <a:ext cx="8229600" cy="865909"/>
          </a:xfrm>
        </p:spPr>
        <p:txBody>
          <a:bodyPr>
            <a:normAutofit fontScale="90000"/>
          </a:bodyPr>
          <a:lstStyle/>
          <a:p>
            <a:br>
              <a:rPr lang="en-US" b="1" u="sng" dirty="0"/>
            </a:br>
            <a:r>
              <a:rPr lang="en-US" b="1" u="sng" dirty="0"/>
              <a:t>Interpreting the Results - Example</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824FF84-320B-6C41-9EC9-B5FB6E426393}"/>
                  </a:ext>
                </a:extLst>
              </p:cNvPr>
              <p:cNvSpPr txBox="1"/>
              <p:nvPr/>
            </p:nvSpPr>
            <p:spPr>
              <a:xfrm>
                <a:off x="380998" y="3349257"/>
                <a:ext cx="8382000" cy="3543086"/>
              </a:xfrm>
              <a:prstGeom prst="rect">
                <a:avLst/>
              </a:prstGeom>
              <a:noFill/>
            </p:spPr>
            <p:txBody>
              <a:bodyPr wrap="square" rtlCol="0">
                <a:spAutoFit/>
              </a:bodyPr>
              <a:lstStyle/>
              <a:p>
                <a:r>
                  <a:rPr lang="en-US" b="1" dirty="0">
                    <a:solidFill>
                      <a:srgbClr val="00B050"/>
                    </a:solidFill>
                  </a:rPr>
                  <a:t>L7-8 Sample Answer – using the graph from the previous slide: </a:t>
                </a:r>
              </a:p>
              <a:p>
                <a:endParaRPr lang="en-US" b="1" dirty="0">
                  <a:solidFill>
                    <a:srgbClr val="00B050"/>
                  </a:solidFill>
                </a:endParaRPr>
              </a:p>
              <a:p>
                <a:pPr algn="just"/>
                <a:r>
                  <a:rPr lang="en-US" dirty="0"/>
                  <a:t>As the Time increases the Distance also increases. As shown on the graph, when the time increased from 30 s to 60 s, the distance increased from 200 m to 1000 m. This shows a positive relationship between distance and time. Since it is not a straight line through the origin, the distance and time are not directly proportional in this case. </a:t>
                </a:r>
              </a:p>
              <a:p>
                <a:endParaRPr lang="en-US" dirty="0"/>
              </a:p>
              <a:p>
                <a:pPr algn="just"/>
                <a:r>
                  <a:rPr lang="en-US" dirty="0"/>
                  <a:t>The graph shows that the gradient of the curve increases with time. Since the gradient gives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𝑐h𝑎𝑛𝑔𝑒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𝑑𝑖𝑠𝑡𝑎𝑛𝑐𝑒</m:t>
                        </m:r>
                      </m:num>
                      <m:den>
                        <m:r>
                          <a:rPr lang="en-US" b="0" i="1" smtClean="0">
                            <a:latin typeface="Cambria Math" panose="02040503050406030204" pitchFamily="18" charset="0"/>
                          </a:rPr>
                          <m:t>𝑐h𝑎𝑛𝑔𝑒</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b="0" i="1" smtClean="0">
                            <a:latin typeface="Cambria Math" panose="02040503050406030204" pitchFamily="18" charset="0"/>
                          </a:rPr>
                          <m:t>𝑡𝑖𝑚𝑒</m:t>
                        </m:r>
                      </m:den>
                    </m:f>
                  </m:oMath>
                </a14:m>
                <a:r>
                  <a:rPr lang="en-US" dirty="0"/>
                  <a:t>, this means the gradient of the graph gives the Speed of the object. Therefore, since the gradient is increasing, the speed of the object is increasing, </a:t>
                </a:r>
                <a:r>
                  <a:rPr lang="en-US" dirty="0" err="1"/>
                  <a:t>ie</a:t>
                </a:r>
                <a:r>
                  <a:rPr lang="en-US" dirty="0"/>
                  <a:t>. it is accelerating.</a:t>
                </a:r>
              </a:p>
              <a:p>
                <a:endParaRPr lang="en-AE" sz="1600" dirty="0"/>
              </a:p>
            </p:txBody>
          </p:sp>
        </mc:Choice>
        <mc:Fallback>
          <p:sp>
            <p:nvSpPr>
              <p:cNvPr id="6" name="TextBox 5">
                <a:extLst>
                  <a:ext uri="{FF2B5EF4-FFF2-40B4-BE49-F238E27FC236}">
                    <a16:creationId xmlns:a16="http://schemas.microsoft.com/office/drawing/2014/main" id="{4824FF84-320B-6C41-9EC9-B5FB6E426393}"/>
                  </a:ext>
                </a:extLst>
              </p:cNvPr>
              <p:cNvSpPr txBox="1">
                <a:spLocks noRot="1" noChangeAspect="1" noMove="1" noResize="1" noEditPoints="1" noAdjustHandles="1" noChangeArrowheads="1" noChangeShapeType="1" noTextEdit="1"/>
              </p:cNvSpPr>
              <p:nvPr/>
            </p:nvSpPr>
            <p:spPr>
              <a:xfrm>
                <a:off x="380998" y="3349257"/>
                <a:ext cx="8382000" cy="3543086"/>
              </a:xfrm>
              <a:prstGeom prst="rect">
                <a:avLst/>
              </a:prstGeom>
              <a:blipFill>
                <a:blip r:embed="rId2"/>
                <a:stretch>
                  <a:fillRect l="-605" t="-714" r="-756"/>
                </a:stretch>
              </a:blipFill>
            </p:spPr>
            <p:txBody>
              <a:bodyPr/>
              <a:lstStyle/>
              <a:p>
                <a:r>
                  <a:rPr lang="en-AE">
                    <a:noFill/>
                  </a:rPr>
                  <a:t> </a:t>
                </a:r>
              </a:p>
            </p:txBody>
          </p:sp>
        </mc:Fallback>
      </mc:AlternateContent>
      <p:pic>
        <p:nvPicPr>
          <p:cNvPr id="7" name="Picture 6">
            <a:extLst>
              <a:ext uri="{FF2B5EF4-FFF2-40B4-BE49-F238E27FC236}">
                <a16:creationId xmlns:a16="http://schemas.microsoft.com/office/drawing/2014/main" id="{179D5EBA-14E5-624E-A13C-E0610A745C79}"/>
              </a:ext>
            </a:extLst>
          </p:cNvPr>
          <p:cNvPicPr>
            <a:picLocks noChangeAspect="1"/>
          </p:cNvPicPr>
          <p:nvPr/>
        </p:nvPicPr>
        <p:blipFill>
          <a:blip r:embed="rId3"/>
          <a:stretch>
            <a:fillRect/>
          </a:stretch>
        </p:blipFill>
        <p:spPr>
          <a:xfrm>
            <a:off x="2256063" y="822854"/>
            <a:ext cx="4631871" cy="2525817"/>
          </a:xfrm>
          <a:prstGeom prst="rect">
            <a:avLst/>
          </a:prstGeom>
        </p:spPr>
      </p:pic>
    </p:spTree>
    <p:extLst>
      <p:ext uri="{BB962C8B-B14F-4D97-AF65-F5344CB8AC3E}">
        <p14:creationId xmlns:p14="http://schemas.microsoft.com/office/powerpoint/2010/main" val="3582090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865909"/>
          </a:xfrm>
        </p:spPr>
        <p:txBody>
          <a:bodyPr>
            <a:normAutofit fontScale="90000"/>
          </a:bodyPr>
          <a:lstStyle/>
          <a:p>
            <a:br>
              <a:rPr lang="en-US" b="1" u="sng" dirty="0"/>
            </a:br>
            <a:r>
              <a:rPr lang="en-US" b="1" u="sng" dirty="0"/>
              <a:t>Further Analysis</a:t>
            </a:r>
          </a:p>
        </p:txBody>
      </p:sp>
      <p:sp>
        <p:nvSpPr>
          <p:cNvPr id="3" name="Content Placeholder 2"/>
          <p:cNvSpPr>
            <a:spLocks noGrp="1"/>
          </p:cNvSpPr>
          <p:nvPr>
            <p:ph idx="1"/>
          </p:nvPr>
        </p:nvSpPr>
        <p:spPr>
          <a:xfrm>
            <a:off x="188118" y="4294922"/>
            <a:ext cx="4576838" cy="1905000"/>
          </a:xfrm>
        </p:spPr>
        <p:txBody>
          <a:bodyPr>
            <a:noAutofit/>
          </a:bodyPr>
          <a:lstStyle/>
          <a:p>
            <a:pPr marL="0" indent="0">
              <a:buNone/>
            </a:pPr>
            <a:endParaRPr lang="en-US" sz="1600" dirty="0"/>
          </a:p>
          <a:p>
            <a:pPr marL="0" indent="0">
              <a:buNone/>
            </a:pPr>
            <a:r>
              <a:rPr lang="en-US" sz="1600" b="1" i="1" dirty="0">
                <a:solidFill>
                  <a:srgbClr val="FF0000"/>
                </a:solidFill>
              </a:rPr>
              <a:t>Note: </a:t>
            </a:r>
            <a:r>
              <a:rPr lang="en-US" sz="1600" i="1" dirty="0"/>
              <a:t>You probably wouldn’t be expected to predict the relationship shown by the curve, but it might be suggested in the question to plot a graph of D vs t</a:t>
            </a:r>
            <a:r>
              <a:rPr lang="en-US" sz="1600" i="1" baseline="30000" dirty="0"/>
              <a:t>2</a:t>
            </a:r>
            <a:r>
              <a:rPr lang="en-US" sz="1600" i="1" dirty="0"/>
              <a:t>, or they might show you the completed graph of D against t</a:t>
            </a:r>
            <a:r>
              <a:rPr lang="en-US" sz="1600" i="1" baseline="30000" dirty="0"/>
              <a:t>2</a:t>
            </a:r>
            <a:r>
              <a:rPr lang="en-US" sz="1600" i="1" dirty="0"/>
              <a:t> and ask you to interpret it. </a:t>
            </a:r>
          </a:p>
          <a:p>
            <a:pPr marL="0">
              <a:spcBef>
                <a:spcPts val="0"/>
              </a:spcBef>
              <a:buNone/>
            </a:pPr>
            <a:endParaRPr lang="en-US" sz="1600" dirty="0">
              <a:solidFill>
                <a:srgbClr val="00B050"/>
              </a:solidFill>
            </a:endParaRPr>
          </a:p>
          <a:p>
            <a:pPr marL="0">
              <a:spcBef>
                <a:spcPts val="0"/>
              </a:spcBef>
              <a:buNone/>
            </a:pPr>
            <a:r>
              <a:rPr lang="en-US" sz="1600" dirty="0">
                <a:solidFill>
                  <a:srgbClr val="FF0000"/>
                </a:solidFill>
              </a:rPr>
              <a:t>See an example question and sample answer  on the next slide. </a:t>
            </a:r>
          </a:p>
          <a:p>
            <a:pPr marL="0">
              <a:spcBef>
                <a:spcPts val="0"/>
              </a:spcBef>
              <a:buNone/>
            </a:pPr>
            <a:endParaRPr lang="en-US" sz="1600" dirty="0"/>
          </a:p>
        </p:txBody>
      </p:sp>
      <p:sp>
        <p:nvSpPr>
          <p:cNvPr id="5" name="TextBox 4">
            <a:extLst>
              <a:ext uri="{FF2B5EF4-FFF2-40B4-BE49-F238E27FC236}">
                <a16:creationId xmlns:a16="http://schemas.microsoft.com/office/drawing/2014/main" id="{3E8C4611-F840-4842-B1FF-A4A6BD78B0E8}"/>
              </a:ext>
            </a:extLst>
          </p:cNvPr>
          <p:cNvSpPr txBox="1"/>
          <p:nvPr/>
        </p:nvSpPr>
        <p:spPr>
          <a:xfrm>
            <a:off x="188118" y="791106"/>
            <a:ext cx="8767763" cy="615553"/>
          </a:xfrm>
          <a:prstGeom prst="rect">
            <a:avLst/>
          </a:prstGeom>
          <a:noFill/>
        </p:spPr>
        <p:txBody>
          <a:bodyPr wrap="square" rtlCol="0">
            <a:spAutoFit/>
          </a:bodyPr>
          <a:lstStyle/>
          <a:p>
            <a:r>
              <a:rPr lang="en-US" sz="1700" dirty="0"/>
              <a:t>Sometimes although the graph does not show a straight line, as with the graph in this experiment, it might suggest a relationship that could produce a straight line with some further calculation.</a:t>
            </a:r>
          </a:p>
        </p:txBody>
      </p:sp>
      <p:pic>
        <p:nvPicPr>
          <p:cNvPr id="8" name="Picture 7">
            <a:extLst>
              <a:ext uri="{FF2B5EF4-FFF2-40B4-BE49-F238E27FC236}">
                <a16:creationId xmlns:a16="http://schemas.microsoft.com/office/drawing/2014/main" id="{72825B5B-792E-304F-8F33-1A2EB7D35143}"/>
              </a:ext>
            </a:extLst>
          </p:cNvPr>
          <p:cNvPicPr>
            <a:picLocks noChangeAspect="1"/>
          </p:cNvPicPr>
          <p:nvPr/>
        </p:nvPicPr>
        <p:blipFill>
          <a:blip r:embed="rId2"/>
          <a:stretch>
            <a:fillRect/>
          </a:stretch>
        </p:blipFill>
        <p:spPr>
          <a:xfrm>
            <a:off x="4683994" y="1558481"/>
            <a:ext cx="4271887" cy="2329513"/>
          </a:xfrm>
          <a:prstGeom prst="rect">
            <a:avLst/>
          </a:prstGeom>
        </p:spPr>
      </p:pic>
      <p:sp>
        <p:nvSpPr>
          <p:cNvPr id="9" name="TextBox 8">
            <a:extLst>
              <a:ext uri="{FF2B5EF4-FFF2-40B4-BE49-F238E27FC236}">
                <a16:creationId xmlns:a16="http://schemas.microsoft.com/office/drawing/2014/main" id="{FCA8C227-61A6-C14A-BFEA-E21A79587137}"/>
              </a:ext>
            </a:extLst>
          </p:cNvPr>
          <p:cNvSpPr txBox="1"/>
          <p:nvPr/>
        </p:nvSpPr>
        <p:spPr>
          <a:xfrm>
            <a:off x="188118" y="1507986"/>
            <a:ext cx="4576838" cy="3231654"/>
          </a:xfrm>
          <a:prstGeom prst="rect">
            <a:avLst/>
          </a:prstGeom>
          <a:noFill/>
        </p:spPr>
        <p:txBody>
          <a:bodyPr wrap="square" rtlCol="0">
            <a:spAutoFit/>
          </a:bodyPr>
          <a:lstStyle/>
          <a:p>
            <a:r>
              <a:rPr lang="en-US" sz="1700" dirty="0"/>
              <a:t>In this case, referring to the distance time graph for the ball rolling down the hill, the relationship between distance and time is not directly proportional, but this shape suggests that maybe the distance is directly proportional to the time squared (t</a:t>
            </a:r>
            <a:r>
              <a:rPr lang="en-US" sz="1700" baseline="30000" dirty="0"/>
              <a:t>2</a:t>
            </a:r>
            <a:r>
              <a:rPr lang="en-US" sz="1700" dirty="0"/>
              <a:t>).</a:t>
            </a:r>
          </a:p>
          <a:p>
            <a:endParaRPr lang="en-US" sz="1700" dirty="0"/>
          </a:p>
          <a:p>
            <a:r>
              <a:rPr lang="en-US" sz="1700" dirty="0"/>
              <a:t>Taking the time for each of the distance values in the table and squaring it to calculate t</a:t>
            </a:r>
            <a:r>
              <a:rPr lang="en-US" sz="1700" baseline="30000" dirty="0"/>
              <a:t>2 </a:t>
            </a:r>
            <a:r>
              <a:rPr lang="en-US" sz="1700" dirty="0"/>
              <a:t>would allow you to plot a graph of Distance against (time)</a:t>
            </a:r>
            <a:r>
              <a:rPr lang="en-US" sz="1700" baseline="30000" dirty="0"/>
              <a:t>2</a:t>
            </a:r>
            <a:r>
              <a:rPr lang="en-US" sz="1700" dirty="0"/>
              <a:t> as shown in the second graph on the right.</a:t>
            </a:r>
          </a:p>
          <a:p>
            <a:endParaRPr lang="en-AE" sz="1700" dirty="0"/>
          </a:p>
        </p:txBody>
      </p:sp>
      <p:pic>
        <p:nvPicPr>
          <p:cNvPr id="10" name="Picture 9">
            <a:extLst>
              <a:ext uri="{FF2B5EF4-FFF2-40B4-BE49-F238E27FC236}">
                <a16:creationId xmlns:a16="http://schemas.microsoft.com/office/drawing/2014/main" id="{EFE05CBC-85ED-3440-9D11-39E1B608C939}"/>
              </a:ext>
            </a:extLst>
          </p:cNvPr>
          <p:cNvPicPr>
            <a:picLocks noChangeAspect="1"/>
          </p:cNvPicPr>
          <p:nvPr/>
        </p:nvPicPr>
        <p:blipFill>
          <a:blip r:embed="rId3"/>
          <a:stretch>
            <a:fillRect/>
          </a:stretch>
        </p:blipFill>
        <p:spPr>
          <a:xfrm>
            <a:off x="4764956" y="4007859"/>
            <a:ext cx="4155752" cy="2516539"/>
          </a:xfrm>
          <a:prstGeom prst="rect">
            <a:avLst/>
          </a:prstGeom>
        </p:spPr>
      </p:pic>
    </p:spTree>
    <p:extLst>
      <p:ext uri="{BB962C8B-B14F-4D97-AF65-F5344CB8AC3E}">
        <p14:creationId xmlns:p14="http://schemas.microsoft.com/office/powerpoint/2010/main" val="3545330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01" y="-276793"/>
            <a:ext cx="8229600" cy="865909"/>
          </a:xfrm>
        </p:spPr>
        <p:txBody>
          <a:bodyPr>
            <a:normAutofit fontScale="90000"/>
          </a:bodyPr>
          <a:lstStyle/>
          <a:p>
            <a:br>
              <a:rPr lang="en-US" b="1" u="sng" dirty="0"/>
            </a:br>
            <a:r>
              <a:rPr lang="en-US" b="1" u="sng" dirty="0"/>
              <a:t>Further Analysis – Higher Difficulty</a:t>
            </a:r>
          </a:p>
        </p:txBody>
      </p:sp>
      <p:sp>
        <p:nvSpPr>
          <p:cNvPr id="6" name="TextBox 5">
            <a:extLst>
              <a:ext uri="{FF2B5EF4-FFF2-40B4-BE49-F238E27FC236}">
                <a16:creationId xmlns:a16="http://schemas.microsoft.com/office/drawing/2014/main" id="{4824FF84-320B-6C41-9EC9-B5FB6E426393}"/>
              </a:ext>
            </a:extLst>
          </p:cNvPr>
          <p:cNvSpPr txBox="1"/>
          <p:nvPr/>
        </p:nvSpPr>
        <p:spPr>
          <a:xfrm>
            <a:off x="286512" y="3392720"/>
            <a:ext cx="8570976" cy="2062103"/>
          </a:xfrm>
          <a:prstGeom prst="rect">
            <a:avLst/>
          </a:prstGeom>
          <a:noFill/>
        </p:spPr>
        <p:txBody>
          <a:bodyPr wrap="square" rtlCol="0">
            <a:spAutoFit/>
          </a:bodyPr>
          <a:lstStyle/>
          <a:p>
            <a:endParaRPr lang="en-US" sz="1600" dirty="0"/>
          </a:p>
          <a:p>
            <a:r>
              <a:rPr lang="en-US" sz="1600" b="1" dirty="0">
                <a:solidFill>
                  <a:srgbClr val="00B050"/>
                </a:solidFill>
              </a:rPr>
              <a:t>L 7-8 Answer</a:t>
            </a:r>
          </a:p>
          <a:p>
            <a:endParaRPr lang="en-US" sz="1600" b="1" dirty="0">
              <a:solidFill>
                <a:srgbClr val="00B050"/>
              </a:solidFill>
            </a:endParaRPr>
          </a:p>
          <a:p>
            <a:r>
              <a:rPr lang="en-US" sz="1600" dirty="0"/>
              <a:t>Creating a graph of Distance against Time Squared produced a straight line through the origin. This shows that </a:t>
            </a:r>
            <a:r>
              <a:rPr lang="en-US" sz="1600" b="1" dirty="0"/>
              <a:t>the Distance covered by the ball is directly proportional to the Time Squared. </a:t>
            </a:r>
            <a:r>
              <a:rPr lang="en-US" sz="1600" dirty="0"/>
              <a:t>This means that the two variables increase at the same rate, </a:t>
            </a:r>
            <a:r>
              <a:rPr lang="en-US" sz="1600" dirty="0" err="1"/>
              <a:t>ie</a:t>
            </a:r>
            <a:r>
              <a:rPr lang="en-US" sz="1600" dirty="0"/>
              <a:t>. if the Time Squared is doubled from 2000 s</a:t>
            </a:r>
            <a:r>
              <a:rPr lang="en-US" sz="1600" baseline="30000" dirty="0"/>
              <a:t>2</a:t>
            </a:r>
            <a:r>
              <a:rPr lang="en-US" sz="1600" dirty="0"/>
              <a:t> to 4000 s</a:t>
            </a:r>
            <a:r>
              <a:rPr lang="en-US" sz="1600" baseline="30000" dirty="0"/>
              <a:t>2</a:t>
            </a:r>
            <a:r>
              <a:rPr lang="en-US" sz="1600" dirty="0"/>
              <a:t> then the distance also doubles from 480 m to 960 m. Therefore, the data supports the student’s hypothesis that the distance was directly proportional to the square of the time.</a:t>
            </a:r>
            <a:endParaRPr lang="en-AE" sz="1600" dirty="0"/>
          </a:p>
        </p:txBody>
      </p:sp>
      <p:pic>
        <p:nvPicPr>
          <p:cNvPr id="4" name="Picture 3">
            <a:extLst>
              <a:ext uri="{FF2B5EF4-FFF2-40B4-BE49-F238E27FC236}">
                <a16:creationId xmlns:a16="http://schemas.microsoft.com/office/drawing/2014/main" id="{3EDB713F-7175-6446-9A6C-A55124E80CBA}"/>
              </a:ext>
            </a:extLst>
          </p:cNvPr>
          <p:cNvPicPr>
            <a:picLocks noChangeAspect="1"/>
          </p:cNvPicPr>
          <p:nvPr/>
        </p:nvPicPr>
        <p:blipFill>
          <a:blip r:embed="rId2"/>
          <a:stretch>
            <a:fillRect/>
          </a:stretch>
        </p:blipFill>
        <p:spPr>
          <a:xfrm>
            <a:off x="4411519" y="1099170"/>
            <a:ext cx="4445969" cy="2692281"/>
          </a:xfrm>
          <a:prstGeom prst="rect">
            <a:avLst/>
          </a:prstGeom>
        </p:spPr>
      </p:pic>
      <p:sp>
        <p:nvSpPr>
          <p:cNvPr id="8" name="TextBox 7">
            <a:extLst>
              <a:ext uri="{FF2B5EF4-FFF2-40B4-BE49-F238E27FC236}">
                <a16:creationId xmlns:a16="http://schemas.microsoft.com/office/drawing/2014/main" id="{2253761D-DAA6-6643-A1CF-18237E1AB0A6}"/>
              </a:ext>
            </a:extLst>
          </p:cNvPr>
          <p:cNvSpPr txBox="1"/>
          <p:nvPr/>
        </p:nvSpPr>
        <p:spPr>
          <a:xfrm>
            <a:off x="286511" y="5656592"/>
            <a:ext cx="8570976" cy="877163"/>
          </a:xfrm>
          <a:prstGeom prst="rect">
            <a:avLst/>
          </a:prstGeom>
          <a:noFill/>
        </p:spPr>
        <p:txBody>
          <a:bodyPr wrap="square" rtlCol="0">
            <a:spAutoFit/>
          </a:bodyPr>
          <a:lstStyle/>
          <a:p>
            <a:r>
              <a:rPr lang="en-AE" sz="1700" b="1" i="1" dirty="0">
                <a:solidFill>
                  <a:srgbClr val="FF0000"/>
                </a:solidFill>
              </a:rPr>
              <a:t>Note: </a:t>
            </a:r>
            <a:r>
              <a:rPr lang="en-AE" sz="1700" i="1" dirty="0"/>
              <a:t>Notice that the unit on the x axis has also changed from s to s</a:t>
            </a:r>
            <a:r>
              <a:rPr lang="en-AE" sz="1700" i="1" baseline="30000" dirty="0"/>
              <a:t>2</a:t>
            </a:r>
            <a:r>
              <a:rPr lang="en-AE" sz="1700" i="1" dirty="0"/>
              <a:t>. If the time values are squared, the units must also be squared. This is just something for you to be aware of. Make sure when quoting a value for t</a:t>
            </a:r>
            <a:r>
              <a:rPr lang="en-AE" sz="1700" i="1" baseline="30000" dirty="0"/>
              <a:t>2</a:t>
            </a:r>
            <a:r>
              <a:rPr lang="en-AE" sz="1700" i="1" dirty="0"/>
              <a:t> that you use the unit s</a:t>
            </a:r>
            <a:r>
              <a:rPr lang="en-AE" sz="1700" i="1" baseline="30000" dirty="0"/>
              <a:t>2</a:t>
            </a:r>
            <a:r>
              <a:rPr lang="en-AE" sz="1700" i="1" dirty="0"/>
              <a:t> and not s. </a:t>
            </a:r>
          </a:p>
        </p:txBody>
      </p:sp>
      <p:sp>
        <p:nvSpPr>
          <p:cNvPr id="9" name="TextBox 8">
            <a:extLst>
              <a:ext uri="{FF2B5EF4-FFF2-40B4-BE49-F238E27FC236}">
                <a16:creationId xmlns:a16="http://schemas.microsoft.com/office/drawing/2014/main" id="{3E59F37D-1275-4E42-A2FB-741CB52BF738}"/>
              </a:ext>
            </a:extLst>
          </p:cNvPr>
          <p:cNvSpPr txBox="1"/>
          <p:nvPr/>
        </p:nvSpPr>
        <p:spPr>
          <a:xfrm>
            <a:off x="286512" y="680345"/>
            <a:ext cx="4133088" cy="2800767"/>
          </a:xfrm>
          <a:prstGeom prst="rect">
            <a:avLst/>
          </a:prstGeom>
          <a:noFill/>
        </p:spPr>
        <p:txBody>
          <a:bodyPr wrap="square" rtlCol="0">
            <a:spAutoFit/>
          </a:bodyPr>
          <a:lstStyle/>
          <a:p>
            <a:endParaRPr lang="en-US" sz="1600" dirty="0"/>
          </a:p>
          <a:p>
            <a:r>
              <a:rPr lang="en-US" sz="1600" b="1" dirty="0">
                <a:solidFill>
                  <a:srgbClr val="00B050"/>
                </a:solidFill>
              </a:rPr>
              <a:t>Example Question: </a:t>
            </a:r>
            <a:endParaRPr lang="en-US" sz="1600" dirty="0"/>
          </a:p>
          <a:p>
            <a:endParaRPr lang="en-US" sz="1600" dirty="0"/>
          </a:p>
          <a:p>
            <a:r>
              <a:rPr lang="en-US" sz="1600" dirty="0"/>
              <a:t>The student hypothesized that the distance travelled by the ball rolling down the ramp was directly proportional to the square of the time. </a:t>
            </a:r>
          </a:p>
          <a:p>
            <a:endParaRPr lang="en-US" sz="1600" dirty="0"/>
          </a:p>
          <a:p>
            <a:r>
              <a:rPr lang="en-US" sz="1600" dirty="0"/>
              <a:t>The time values were all squared and a graph of d against t</a:t>
            </a:r>
            <a:r>
              <a:rPr lang="en-US" sz="1600" baseline="30000" dirty="0"/>
              <a:t>2</a:t>
            </a:r>
            <a:r>
              <a:rPr lang="en-US" sz="1600" dirty="0"/>
              <a:t> was plotted as shown to the right. Analyze the graph to write a conclusion based on the student’s hypothesis. </a:t>
            </a:r>
            <a:endParaRPr lang="en-AE" sz="1600" dirty="0"/>
          </a:p>
        </p:txBody>
      </p:sp>
    </p:spTree>
    <p:extLst>
      <p:ext uri="{BB962C8B-B14F-4D97-AF65-F5344CB8AC3E}">
        <p14:creationId xmlns:p14="http://schemas.microsoft.com/office/powerpoint/2010/main" val="366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9" y="-187632"/>
            <a:ext cx="9144000" cy="865909"/>
          </a:xfrm>
        </p:spPr>
        <p:txBody>
          <a:bodyPr>
            <a:normAutofit fontScale="90000"/>
          </a:bodyPr>
          <a:lstStyle/>
          <a:p>
            <a:br>
              <a:rPr lang="en-US" b="1" u="sng" dirty="0"/>
            </a:br>
            <a:r>
              <a:rPr lang="en-US" b="1" u="sng" dirty="0"/>
              <a:t>Finding the “Constant of Proportionality”</a:t>
            </a:r>
          </a:p>
        </p:txBody>
      </p:sp>
      <p:sp>
        <p:nvSpPr>
          <p:cNvPr id="3" name="Content Placeholder 2"/>
          <p:cNvSpPr>
            <a:spLocks noGrp="1"/>
          </p:cNvSpPr>
          <p:nvPr>
            <p:ph idx="1"/>
          </p:nvPr>
        </p:nvSpPr>
        <p:spPr>
          <a:xfrm>
            <a:off x="168729" y="945126"/>
            <a:ext cx="8553450" cy="1960716"/>
          </a:xfrm>
        </p:spPr>
        <p:txBody>
          <a:bodyPr>
            <a:noAutofit/>
          </a:bodyPr>
          <a:lstStyle/>
          <a:p>
            <a:pPr marL="0">
              <a:spcBef>
                <a:spcPts val="0"/>
              </a:spcBef>
              <a:buNone/>
            </a:pPr>
            <a:r>
              <a:rPr lang="en-US" sz="1600" dirty="0"/>
              <a:t>By creating a straight line graph, more information can be analyzed. Now that you have shown that there is a directly proportional relationship between distance and time squared for your moving ball you can </a:t>
            </a:r>
            <a:r>
              <a:rPr lang="en-US" sz="1600" b="1" dirty="0">
                <a:solidFill>
                  <a:srgbClr val="FF0000"/>
                </a:solidFill>
              </a:rPr>
              <a:t>calculate the constant of proportionality – this just means the gradient of a straight line!</a:t>
            </a:r>
            <a:endParaRPr lang="en-US" sz="1600" b="1" dirty="0"/>
          </a:p>
          <a:p>
            <a:pPr marL="0">
              <a:spcBef>
                <a:spcPts val="0"/>
              </a:spcBef>
              <a:buNone/>
            </a:pPr>
            <a:endParaRPr lang="en-US" sz="1600" b="1" dirty="0">
              <a:solidFill>
                <a:srgbClr val="00B050"/>
              </a:solidFill>
            </a:endParaRPr>
          </a:p>
          <a:p>
            <a:pPr marL="0">
              <a:spcBef>
                <a:spcPts val="0"/>
              </a:spcBef>
              <a:buNone/>
            </a:pPr>
            <a:r>
              <a:rPr lang="en-US" sz="1600" dirty="0"/>
              <a:t>Once you have the constant of proportionality, you can make an equation which would allow you to predict the distance covered for any given value of time. </a:t>
            </a:r>
            <a:r>
              <a:rPr lang="en-US" sz="1600" b="1" dirty="0">
                <a:solidFill>
                  <a:srgbClr val="00B050"/>
                </a:solidFill>
              </a:rPr>
              <a:t>This is one of the most important and fundamental concepts in all of Physics because it is how we make new formulas. </a:t>
            </a:r>
          </a:p>
          <a:p>
            <a:pPr marL="0">
              <a:spcBef>
                <a:spcPts val="0"/>
              </a:spcBef>
              <a:buNone/>
            </a:pPr>
            <a:endParaRPr lang="en-US" sz="1600" dirty="0"/>
          </a:p>
          <a:p>
            <a:pPr marL="0">
              <a:spcBef>
                <a:spcPts val="0"/>
              </a:spcBef>
              <a:buNone/>
            </a:pPr>
            <a:r>
              <a:rPr lang="en-US" sz="1600" dirty="0"/>
              <a:t>This only works with straight lines, because they are in the form </a:t>
            </a:r>
            <a:r>
              <a:rPr lang="en-US" sz="1600" b="1" dirty="0"/>
              <a:t>y = mx </a:t>
            </a:r>
            <a:r>
              <a:rPr lang="en-US" sz="1600" dirty="0"/>
              <a:t>which is the equation of a straight line. Think about what this means. In the general equation for a line, </a:t>
            </a:r>
            <a:r>
              <a:rPr lang="en-US" sz="1800" b="1" dirty="0">
                <a:solidFill>
                  <a:srgbClr val="0070C0"/>
                </a:solidFill>
              </a:rPr>
              <a:t>y</a:t>
            </a:r>
            <a:r>
              <a:rPr lang="en-US" sz="1800" b="1" dirty="0"/>
              <a:t> = </a:t>
            </a:r>
            <a:r>
              <a:rPr lang="en-US" sz="1800" b="1" dirty="0">
                <a:solidFill>
                  <a:srgbClr val="00B050"/>
                </a:solidFill>
              </a:rPr>
              <a:t>m</a:t>
            </a:r>
            <a:r>
              <a:rPr lang="en-US" sz="1800" b="1" dirty="0">
                <a:solidFill>
                  <a:srgbClr val="7030A0"/>
                </a:solidFill>
              </a:rPr>
              <a:t>x</a:t>
            </a:r>
            <a:r>
              <a:rPr lang="en-US" sz="1600" dirty="0"/>
              <a:t>, </a:t>
            </a:r>
            <a:r>
              <a:rPr lang="en-US" sz="1600" b="1" dirty="0">
                <a:solidFill>
                  <a:srgbClr val="0070C0"/>
                </a:solidFill>
              </a:rPr>
              <a:t>y is the y variable on your graph, </a:t>
            </a:r>
            <a:r>
              <a:rPr lang="en-US" sz="1600" b="1" dirty="0" err="1">
                <a:solidFill>
                  <a:srgbClr val="0070C0"/>
                </a:solidFill>
              </a:rPr>
              <a:t>ie</a:t>
            </a:r>
            <a:r>
              <a:rPr lang="en-US" sz="1600" b="1" dirty="0">
                <a:solidFill>
                  <a:srgbClr val="0070C0"/>
                </a:solidFill>
              </a:rPr>
              <a:t>. the distance</a:t>
            </a:r>
            <a:r>
              <a:rPr lang="en-US" sz="1600" b="1" dirty="0"/>
              <a:t> </a:t>
            </a:r>
            <a:r>
              <a:rPr lang="en-US" sz="1600" dirty="0"/>
              <a:t>in this case, and</a:t>
            </a:r>
            <a:r>
              <a:rPr lang="en-US" sz="1600" b="1" dirty="0">
                <a:solidFill>
                  <a:srgbClr val="7030A0"/>
                </a:solidFill>
              </a:rPr>
              <a:t> x is the x variable, </a:t>
            </a:r>
            <a:r>
              <a:rPr lang="en-US" sz="1600" b="1" dirty="0" err="1">
                <a:solidFill>
                  <a:srgbClr val="7030A0"/>
                </a:solidFill>
              </a:rPr>
              <a:t>ie</a:t>
            </a:r>
            <a:r>
              <a:rPr lang="en-US" sz="1600" b="1" dirty="0">
                <a:solidFill>
                  <a:srgbClr val="7030A0"/>
                </a:solidFill>
              </a:rPr>
              <a:t>. time </a:t>
            </a:r>
            <a:r>
              <a:rPr lang="en-US" sz="1600" b="1" dirty="0" err="1">
                <a:solidFill>
                  <a:srgbClr val="7030A0"/>
                </a:solidFill>
              </a:rPr>
              <a:t>sqaured</a:t>
            </a:r>
            <a:r>
              <a:rPr lang="en-US" sz="1600" b="1" dirty="0">
                <a:solidFill>
                  <a:srgbClr val="7030A0"/>
                </a:solidFill>
              </a:rPr>
              <a:t> </a:t>
            </a:r>
            <a:r>
              <a:rPr lang="en-US" sz="1600" dirty="0"/>
              <a:t>in this case. </a:t>
            </a:r>
            <a:r>
              <a:rPr lang="en-US" sz="1600" b="1" dirty="0">
                <a:solidFill>
                  <a:srgbClr val="00B050"/>
                </a:solidFill>
              </a:rPr>
              <a:t>The gradient “m” is your constant of proportionality which we call “k”</a:t>
            </a:r>
            <a:r>
              <a:rPr lang="en-US" sz="1600" b="1" dirty="0"/>
              <a:t>.</a:t>
            </a:r>
            <a:r>
              <a:rPr lang="en-US" sz="1600" b="1" dirty="0">
                <a:solidFill>
                  <a:srgbClr val="00B050"/>
                </a:solidFill>
              </a:rPr>
              <a:t> </a:t>
            </a:r>
            <a:r>
              <a:rPr lang="en-US" sz="1600" dirty="0"/>
              <a:t>So the graph can be represented as a formula:</a:t>
            </a:r>
          </a:p>
        </p:txBody>
      </p:sp>
      <p:sp>
        <p:nvSpPr>
          <p:cNvPr id="6" name="TextBox 5">
            <a:extLst>
              <a:ext uri="{FF2B5EF4-FFF2-40B4-BE49-F238E27FC236}">
                <a16:creationId xmlns:a16="http://schemas.microsoft.com/office/drawing/2014/main" id="{4824FF84-320B-6C41-9EC9-B5FB6E426393}"/>
              </a:ext>
            </a:extLst>
          </p:cNvPr>
          <p:cNvSpPr txBox="1"/>
          <p:nvPr/>
        </p:nvSpPr>
        <p:spPr>
          <a:xfrm>
            <a:off x="168729" y="5181600"/>
            <a:ext cx="4591050" cy="2062103"/>
          </a:xfrm>
          <a:prstGeom prst="rect">
            <a:avLst/>
          </a:prstGeom>
          <a:noFill/>
        </p:spPr>
        <p:txBody>
          <a:bodyPr wrap="square" rtlCol="0">
            <a:spAutoFit/>
          </a:bodyPr>
          <a:lstStyle/>
          <a:p>
            <a:endParaRPr lang="en-US" sz="1600" b="1" dirty="0"/>
          </a:p>
          <a:p>
            <a:r>
              <a:rPr lang="en-US" sz="1600" dirty="0"/>
              <a:t>Since you calculated “k” by finding the gradient, you can fill in any value for t into the formula and it will tell you the distance travelled by the object. </a:t>
            </a:r>
          </a:p>
          <a:p>
            <a:endParaRPr lang="en-US" sz="1600" dirty="0"/>
          </a:p>
          <a:p>
            <a:r>
              <a:rPr lang="en-US" sz="1600" b="1" dirty="0">
                <a:solidFill>
                  <a:srgbClr val="00B050"/>
                </a:solidFill>
              </a:rPr>
              <a:t>Let’s try it. Go to the next slide.</a:t>
            </a:r>
          </a:p>
          <a:p>
            <a:endParaRPr lang="en-US" sz="1600" dirty="0"/>
          </a:p>
          <a:p>
            <a:endParaRPr lang="en-AE" sz="1600" dirty="0"/>
          </a:p>
        </p:txBody>
      </p:sp>
      <p:pic>
        <p:nvPicPr>
          <p:cNvPr id="4" name="Picture 3">
            <a:extLst>
              <a:ext uri="{FF2B5EF4-FFF2-40B4-BE49-F238E27FC236}">
                <a16:creationId xmlns:a16="http://schemas.microsoft.com/office/drawing/2014/main" id="{3EDB713F-7175-6446-9A6C-A55124E80CBA}"/>
              </a:ext>
            </a:extLst>
          </p:cNvPr>
          <p:cNvPicPr>
            <a:picLocks noChangeAspect="1"/>
          </p:cNvPicPr>
          <p:nvPr/>
        </p:nvPicPr>
        <p:blipFill>
          <a:blip r:embed="rId2"/>
          <a:stretch>
            <a:fillRect/>
          </a:stretch>
        </p:blipFill>
        <p:spPr>
          <a:xfrm>
            <a:off x="4560891" y="4038600"/>
            <a:ext cx="4518225" cy="2736036"/>
          </a:xfrm>
          <a:prstGeom prst="rect">
            <a:avLst/>
          </a:prstGeom>
        </p:spPr>
      </p:pic>
      <p:sp>
        <p:nvSpPr>
          <p:cNvPr id="8" name="TextBox 7">
            <a:extLst>
              <a:ext uri="{FF2B5EF4-FFF2-40B4-BE49-F238E27FC236}">
                <a16:creationId xmlns:a16="http://schemas.microsoft.com/office/drawing/2014/main" id="{340D0C4D-3620-2046-A66E-587551633774}"/>
              </a:ext>
            </a:extLst>
          </p:cNvPr>
          <p:cNvSpPr txBox="1"/>
          <p:nvPr/>
        </p:nvSpPr>
        <p:spPr>
          <a:xfrm>
            <a:off x="990600" y="4114800"/>
            <a:ext cx="3657600" cy="1400383"/>
          </a:xfrm>
          <a:prstGeom prst="rect">
            <a:avLst/>
          </a:prstGeom>
          <a:noFill/>
        </p:spPr>
        <p:txBody>
          <a:bodyPr wrap="square" rtlCol="0">
            <a:spAutoFit/>
          </a:bodyPr>
          <a:lstStyle/>
          <a:p>
            <a:r>
              <a:rPr lang="en-US" sz="1700" b="1" dirty="0">
                <a:solidFill>
                  <a:srgbClr val="0070C0"/>
                </a:solidFill>
              </a:rPr>
              <a:t>y</a:t>
            </a:r>
            <a:r>
              <a:rPr lang="en-US" sz="1700" b="1" dirty="0">
                <a:solidFill>
                  <a:srgbClr val="FF0000"/>
                </a:solidFill>
              </a:rPr>
              <a:t> </a:t>
            </a:r>
            <a:r>
              <a:rPr lang="en-US" sz="1700" b="1" dirty="0"/>
              <a:t>= </a:t>
            </a:r>
            <a:r>
              <a:rPr lang="en-US" sz="1700" b="1" dirty="0">
                <a:solidFill>
                  <a:srgbClr val="00B050"/>
                </a:solidFill>
              </a:rPr>
              <a:t>m</a:t>
            </a:r>
            <a:r>
              <a:rPr lang="en-US" sz="1700" b="1" dirty="0">
                <a:solidFill>
                  <a:srgbClr val="FF0000"/>
                </a:solidFill>
              </a:rPr>
              <a:t> </a:t>
            </a:r>
            <a:r>
              <a:rPr lang="en-US" sz="1700" b="1" dirty="0">
                <a:solidFill>
                  <a:srgbClr val="7030A0"/>
                </a:solidFill>
              </a:rPr>
              <a:t>x</a:t>
            </a:r>
            <a:endParaRPr lang="en-AE" sz="1700" b="1" dirty="0">
              <a:solidFill>
                <a:srgbClr val="7030A0"/>
              </a:solidFill>
            </a:endParaRPr>
          </a:p>
          <a:p>
            <a:r>
              <a:rPr lang="en-US" sz="1700" b="1" dirty="0" err="1"/>
              <a:t>ie</a:t>
            </a:r>
            <a:r>
              <a:rPr lang="en-US" sz="1700" b="1" dirty="0"/>
              <a:t>.</a:t>
            </a:r>
          </a:p>
          <a:p>
            <a:r>
              <a:rPr lang="en-US" sz="1700" b="1" dirty="0">
                <a:solidFill>
                  <a:srgbClr val="0070C0"/>
                </a:solidFill>
              </a:rPr>
              <a:t>Distance</a:t>
            </a:r>
            <a:r>
              <a:rPr lang="en-US" sz="1700" b="1" dirty="0"/>
              <a:t> = (</a:t>
            </a:r>
            <a:r>
              <a:rPr lang="en-US" sz="1700" b="1" dirty="0">
                <a:solidFill>
                  <a:srgbClr val="00B050"/>
                </a:solidFill>
              </a:rPr>
              <a:t>k</a:t>
            </a:r>
            <a:r>
              <a:rPr lang="en-US" sz="1700" b="1" dirty="0"/>
              <a:t>) (</a:t>
            </a:r>
            <a:r>
              <a:rPr lang="en-US" sz="1700" b="1" dirty="0">
                <a:solidFill>
                  <a:srgbClr val="7030A0"/>
                </a:solidFill>
              </a:rPr>
              <a:t>Time Squared</a:t>
            </a:r>
            <a:r>
              <a:rPr lang="en-US" sz="1700" b="1" dirty="0"/>
              <a:t>)</a:t>
            </a:r>
          </a:p>
          <a:p>
            <a:r>
              <a:rPr lang="en-US" sz="1700" b="1" dirty="0"/>
              <a:t>or </a:t>
            </a:r>
          </a:p>
          <a:p>
            <a:r>
              <a:rPr lang="en-US" sz="1700" b="1" dirty="0">
                <a:solidFill>
                  <a:srgbClr val="0070C0"/>
                </a:solidFill>
              </a:rPr>
              <a:t>D</a:t>
            </a:r>
            <a:r>
              <a:rPr lang="en-US" sz="1700" b="1" dirty="0"/>
              <a:t> = </a:t>
            </a:r>
            <a:r>
              <a:rPr lang="en-US" sz="1700" b="1" dirty="0">
                <a:solidFill>
                  <a:srgbClr val="00B050"/>
                </a:solidFill>
              </a:rPr>
              <a:t>k</a:t>
            </a:r>
            <a:r>
              <a:rPr lang="en-US" sz="1700" b="1" dirty="0"/>
              <a:t> </a:t>
            </a:r>
            <a:r>
              <a:rPr lang="en-US" sz="1700" b="1" dirty="0">
                <a:solidFill>
                  <a:srgbClr val="7030A0"/>
                </a:solidFill>
              </a:rPr>
              <a:t>t</a:t>
            </a:r>
            <a:r>
              <a:rPr lang="en-US" sz="1700" b="1" baseline="30000" dirty="0">
                <a:solidFill>
                  <a:srgbClr val="7030A0"/>
                </a:solidFill>
              </a:rPr>
              <a:t>2</a:t>
            </a:r>
          </a:p>
        </p:txBody>
      </p:sp>
    </p:spTree>
    <p:extLst>
      <p:ext uri="{BB962C8B-B14F-4D97-AF65-F5344CB8AC3E}">
        <p14:creationId xmlns:p14="http://schemas.microsoft.com/office/powerpoint/2010/main" val="569893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0467"/>
            <a:ext cx="9220200" cy="865909"/>
          </a:xfrm>
        </p:spPr>
        <p:txBody>
          <a:bodyPr>
            <a:normAutofit fontScale="90000"/>
          </a:bodyPr>
          <a:lstStyle/>
          <a:p>
            <a:br>
              <a:rPr lang="en-US" b="1" u="sng" dirty="0"/>
            </a:br>
            <a:r>
              <a:rPr lang="en-US" b="1" u="sng" dirty="0"/>
              <a:t>Finding the “Constant of Proportionality”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68728" y="1098549"/>
                <a:ext cx="8937171" cy="1797051"/>
              </a:xfrm>
            </p:spPr>
            <p:txBody>
              <a:bodyPr>
                <a:noAutofit/>
              </a:bodyPr>
              <a:lstStyle/>
              <a:p>
                <a:pPr marL="0">
                  <a:spcBef>
                    <a:spcPts val="0"/>
                  </a:spcBef>
                  <a:buNone/>
                </a:pPr>
                <a:r>
                  <a:rPr lang="en-US" sz="1600" b="1" dirty="0">
                    <a:solidFill>
                      <a:srgbClr val="FF0000"/>
                    </a:solidFill>
                  </a:rPr>
                  <a:t>Step 1: Calculate the gradient. </a:t>
                </a:r>
              </a:p>
              <a:p>
                <a:pPr marL="0">
                  <a:spcBef>
                    <a:spcPts val="0"/>
                  </a:spcBef>
                  <a:buNone/>
                </a:pPr>
                <a:endParaRPr lang="en-US" sz="1600" b="1" dirty="0">
                  <a:solidFill>
                    <a:srgbClr val="00B050"/>
                  </a:solidFill>
                </a:endParaRPr>
              </a:p>
              <a:p>
                <a:pPr marL="0">
                  <a:spcBef>
                    <a:spcPts val="0"/>
                  </a:spcBef>
                  <a:buNone/>
                </a:pPr>
                <a:r>
                  <a:rPr lang="en-US" sz="1600" b="1" dirty="0">
                    <a:solidFill>
                      <a:schemeClr val="tx1"/>
                    </a:solidFill>
                  </a:rPr>
                  <a:t>Use “rise over run” or </a:t>
                </a:r>
                <a14:m>
                  <m:oMath xmlns:m="http://schemas.openxmlformats.org/officeDocument/2006/math">
                    <m:f>
                      <m:fPr>
                        <m:ctrlPr>
                          <a:rPr lang="en-US" sz="1600" b="1" i="1" dirty="0" smtClean="0">
                            <a:solidFill>
                              <a:schemeClr val="tx1"/>
                            </a:solidFill>
                            <a:latin typeface="Cambria Math" panose="02040503050406030204" pitchFamily="18" charset="0"/>
                          </a:rPr>
                        </m:ctrlPr>
                      </m:fPr>
                      <m:num>
                        <m:r>
                          <a:rPr lang="en-US" sz="1600" b="1" i="1" dirty="0" smtClean="0">
                            <a:solidFill>
                              <a:schemeClr val="tx1"/>
                            </a:solidFill>
                            <a:latin typeface="Cambria Math" panose="02040503050406030204" pitchFamily="18" charset="0"/>
                          </a:rPr>
                          <m:t>𝒀</m:t>
                        </m:r>
                        <m:r>
                          <a:rPr lang="en-US" sz="1600" b="1" i="1" dirty="0" smtClean="0">
                            <a:solidFill>
                              <a:schemeClr val="tx1"/>
                            </a:solidFill>
                            <a:latin typeface="Cambria Math" panose="02040503050406030204" pitchFamily="18" charset="0"/>
                          </a:rPr>
                          <m:t>𝟐</m:t>
                        </m:r>
                        <m:r>
                          <a:rPr lang="en-US" sz="1600" b="1" i="1" dirty="0" smtClean="0">
                            <a:solidFill>
                              <a:schemeClr val="tx1"/>
                            </a:solidFill>
                            <a:latin typeface="Cambria Math" panose="02040503050406030204" pitchFamily="18" charset="0"/>
                          </a:rPr>
                          <m:t> −</m:t>
                        </m:r>
                        <m:r>
                          <a:rPr lang="en-US" sz="1600" b="1" i="1" dirty="0" smtClean="0">
                            <a:solidFill>
                              <a:schemeClr val="tx1"/>
                            </a:solidFill>
                            <a:latin typeface="Cambria Math" panose="02040503050406030204" pitchFamily="18" charset="0"/>
                          </a:rPr>
                          <m:t>𝒀</m:t>
                        </m:r>
                        <m:r>
                          <a:rPr lang="en-US" sz="1600" b="1" i="1" dirty="0" smtClean="0">
                            <a:solidFill>
                              <a:schemeClr val="tx1"/>
                            </a:solidFill>
                            <a:latin typeface="Cambria Math" panose="02040503050406030204" pitchFamily="18" charset="0"/>
                          </a:rPr>
                          <m:t>𝟏</m:t>
                        </m:r>
                      </m:num>
                      <m:den>
                        <m:r>
                          <a:rPr lang="en-US" sz="1600" b="1" i="1" dirty="0" smtClean="0">
                            <a:solidFill>
                              <a:schemeClr val="tx1"/>
                            </a:solidFill>
                            <a:latin typeface="Cambria Math" panose="02040503050406030204" pitchFamily="18" charset="0"/>
                          </a:rPr>
                          <m:t>𝑿</m:t>
                        </m:r>
                        <m:r>
                          <a:rPr lang="en-US" sz="1600" b="1" i="1" dirty="0" smtClean="0">
                            <a:solidFill>
                              <a:schemeClr val="tx1"/>
                            </a:solidFill>
                            <a:latin typeface="Cambria Math" panose="02040503050406030204" pitchFamily="18" charset="0"/>
                          </a:rPr>
                          <m:t>𝟐</m:t>
                        </m:r>
                        <m:r>
                          <a:rPr lang="en-US" sz="1600" b="1" i="1" dirty="0" smtClean="0">
                            <a:solidFill>
                              <a:schemeClr val="tx1"/>
                            </a:solidFill>
                            <a:latin typeface="Cambria Math" panose="02040503050406030204" pitchFamily="18" charset="0"/>
                          </a:rPr>
                          <m:t> −</m:t>
                        </m:r>
                        <m:r>
                          <a:rPr lang="en-US" sz="1600" b="1" i="1" dirty="0" smtClean="0">
                            <a:solidFill>
                              <a:schemeClr val="tx1"/>
                            </a:solidFill>
                            <a:latin typeface="Cambria Math" panose="02040503050406030204" pitchFamily="18" charset="0"/>
                          </a:rPr>
                          <m:t>𝑿</m:t>
                        </m:r>
                        <m:r>
                          <a:rPr lang="en-US" sz="1600" b="1" i="1" dirty="0" smtClean="0">
                            <a:solidFill>
                              <a:schemeClr val="tx1"/>
                            </a:solidFill>
                            <a:latin typeface="Cambria Math" panose="02040503050406030204" pitchFamily="18" charset="0"/>
                          </a:rPr>
                          <m:t>𝟏</m:t>
                        </m:r>
                      </m:den>
                    </m:f>
                  </m:oMath>
                </a14:m>
                <a:r>
                  <a:rPr lang="en-US" sz="1600" b="1" dirty="0">
                    <a:solidFill>
                      <a:schemeClr val="tx1"/>
                    </a:solidFill>
                  </a:rPr>
                  <a:t> to calculate the gradient. Note: your two points that you choose must be:  </a:t>
                </a:r>
              </a:p>
              <a:p>
                <a:pPr marL="0">
                  <a:spcBef>
                    <a:spcPts val="0"/>
                  </a:spcBef>
                  <a:buNone/>
                </a:pPr>
                <a:endParaRPr lang="en-US" sz="1600" b="1" dirty="0">
                  <a:solidFill>
                    <a:schemeClr val="tx1"/>
                  </a:solidFill>
                </a:endParaRPr>
              </a:p>
              <a:p>
                <a:pPr marL="0">
                  <a:spcBef>
                    <a:spcPts val="0"/>
                  </a:spcBef>
                  <a:buNone/>
                </a:pPr>
                <a:r>
                  <a:rPr lang="en-US" sz="1600" b="1" dirty="0"/>
                  <a:t>	</a:t>
                </a:r>
                <a:r>
                  <a:rPr lang="en-US" sz="1600" b="1" dirty="0">
                    <a:solidFill>
                      <a:srgbClr val="FF0000"/>
                    </a:solidFill>
                  </a:rPr>
                  <a:t>(a) </a:t>
                </a:r>
                <a:r>
                  <a:rPr lang="en-US" sz="1600" b="1" u="sng" dirty="0">
                    <a:solidFill>
                      <a:srgbClr val="FF0000"/>
                    </a:solidFill>
                  </a:rPr>
                  <a:t>On the line itse</a:t>
                </a:r>
                <a:r>
                  <a:rPr lang="en-US" sz="1600" b="1" dirty="0">
                    <a:solidFill>
                      <a:srgbClr val="FF0000"/>
                    </a:solidFill>
                  </a:rPr>
                  <a:t>lf - not points from the table or points used to make the graph. </a:t>
                </a:r>
              </a:p>
              <a:p>
                <a:pPr marL="0">
                  <a:spcBef>
                    <a:spcPts val="0"/>
                  </a:spcBef>
                  <a:buNone/>
                </a:pPr>
                <a:r>
                  <a:rPr lang="en-US" sz="1600" b="1" dirty="0">
                    <a:solidFill>
                      <a:srgbClr val="FF0000"/>
                    </a:solidFill>
                  </a:rPr>
                  <a:t>	(b) Separated by at least </a:t>
                </a:r>
                <a:r>
                  <a:rPr lang="en-US" sz="1600" b="1" u="sng" dirty="0">
                    <a:solidFill>
                      <a:srgbClr val="FF0000"/>
                    </a:solidFill>
                  </a:rPr>
                  <a:t>half the length of the line apart </a:t>
                </a:r>
                <a:r>
                  <a:rPr lang="en-US" sz="1600" b="1" dirty="0">
                    <a:solidFill>
                      <a:srgbClr val="FF0000"/>
                    </a:solidFill>
                  </a:rPr>
                  <a:t>from each other.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68728" y="1098549"/>
                <a:ext cx="8937171" cy="1797051"/>
              </a:xfrm>
              <a:blipFill>
                <a:blip r:embed="rId2"/>
                <a:stretch>
                  <a:fillRect l="-426" t="-1399"/>
                </a:stretch>
              </a:blipFill>
            </p:spPr>
            <p:txBody>
              <a:bodyPr/>
              <a:lstStyle/>
              <a:p>
                <a:r>
                  <a:rPr lang="en-AE">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CCC3FC8-1C1A-EA4F-83D5-B6F6D1355209}"/>
                  </a:ext>
                </a:extLst>
              </p:cNvPr>
              <p:cNvSpPr txBox="1"/>
              <p:nvPr/>
            </p:nvSpPr>
            <p:spPr>
              <a:xfrm>
                <a:off x="236018" y="3000892"/>
                <a:ext cx="3405656" cy="2664704"/>
              </a:xfrm>
              <a:prstGeom prst="rect">
                <a:avLst/>
              </a:prstGeom>
              <a:noFill/>
            </p:spPr>
            <p:txBody>
              <a:bodyPr wrap="square" rtlCol="0">
                <a:spAutoFit/>
              </a:bodyPr>
              <a:lstStyle/>
              <a:p>
                <a:r>
                  <a:rPr lang="en-AE" sz="1600" b="1" i="1" dirty="0">
                    <a:solidFill>
                      <a:srgbClr val="FF0000"/>
                    </a:solidFill>
                  </a:rPr>
                  <a:t>Tip: </a:t>
                </a:r>
                <a:r>
                  <a:rPr lang="en-AE" sz="1600" b="1" i="1" dirty="0"/>
                  <a:t>Choose 2 points that are on intersecting gridlines if possible.</a:t>
                </a:r>
              </a:p>
              <a:p>
                <a:endParaRPr lang="en-AE" sz="1600" b="1" dirty="0">
                  <a:solidFill>
                    <a:srgbClr val="00B050"/>
                  </a:solidFill>
                </a:endParaRPr>
              </a:p>
              <a:p>
                <a:r>
                  <a:rPr lang="en-AE" sz="1600" b="1" dirty="0">
                    <a:solidFill>
                      <a:srgbClr val="00B050"/>
                    </a:solidFill>
                  </a:rPr>
                  <a:t>Example: </a:t>
                </a:r>
              </a:p>
              <a:p>
                <a:endParaRPr lang="en-AE" sz="1600" b="1" dirty="0">
                  <a:solidFill>
                    <a:srgbClr val="00B050"/>
                  </a:solidFill>
                </a:endParaRPr>
              </a:p>
              <a:p>
                <a:r>
                  <a:rPr lang="en-US" sz="1600" b="1" dirty="0">
                    <a:solidFill>
                      <a:srgbClr val="00B050"/>
                    </a:solidFill>
                  </a:rPr>
                  <a:t>m</a:t>
                </a:r>
                <a:r>
                  <a:rPr lang="en-AE" sz="1600" b="1" dirty="0">
                    <a:solidFill>
                      <a:srgbClr val="00B050"/>
                    </a:solidFill>
                  </a:rPr>
                  <a:t> (gradient) = </a:t>
                </a:r>
                <a14:m>
                  <m:oMath xmlns:m="http://schemas.openxmlformats.org/officeDocument/2006/math">
                    <m:f>
                      <m:fPr>
                        <m:ctrlPr>
                          <a:rPr lang="en-US" sz="1600" b="1" i="1" dirty="0" smtClean="0">
                            <a:solidFill>
                              <a:srgbClr val="00B050"/>
                            </a:solidFill>
                            <a:latin typeface="Cambria Math" panose="02040503050406030204" pitchFamily="18" charset="0"/>
                          </a:rPr>
                        </m:ctrlPr>
                      </m:fPr>
                      <m:num>
                        <m:r>
                          <a:rPr lang="en-US" sz="1600" b="1" i="1" dirty="0" smtClean="0">
                            <a:solidFill>
                              <a:srgbClr val="00B050"/>
                            </a:solidFill>
                            <a:latin typeface="Cambria Math" panose="02040503050406030204" pitchFamily="18" charset="0"/>
                          </a:rPr>
                          <m:t>𝒀</m:t>
                        </m:r>
                        <m:r>
                          <a:rPr lang="en-US" sz="1600" b="1" i="1" dirty="0" smtClean="0">
                            <a:solidFill>
                              <a:srgbClr val="00B050"/>
                            </a:solidFill>
                            <a:latin typeface="Cambria Math" panose="02040503050406030204" pitchFamily="18" charset="0"/>
                          </a:rPr>
                          <m:t>𝟐</m:t>
                        </m:r>
                        <m:r>
                          <a:rPr lang="en-US" sz="1600" b="1" i="1" dirty="0" smtClean="0">
                            <a:solidFill>
                              <a:srgbClr val="00B050"/>
                            </a:solidFill>
                            <a:latin typeface="Cambria Math" panose="02040503050406030204" pitchFamily="18" charset="0"/>
                          </a:rPr>
                          <m:t> −</m:t>
                        </m:r>
                        <m:r>
                          <a:rPr lang="en-US" sz="1600" b="1" i="1" dirty="0" smtClean="0">
                            <a:solidFill>
                              <a:srgbClr val="00B050"/>
                            </a:solidFill>
                            <a:latin typeface="Cambria Math" panose="02040503050406030204" pitchFamily="18" charset="0"/>
                          </a:rPr>
                          <m:t>𝒀</m:t>
                        </m:r>
                        <m:r>
                          <a:rPr lang="en-US" sz="1600" b="1" i="1" dirty="0" smtClean="0">
                            <a:solidFill>
                              <a:srgbClr val="00B050"/>
                            </a:solidFill>
                            <a:latin typeface="Cambria Math" panose="02040503050406030204" pitchFamily="18" charset="0"/>
                          </a:rPr>
                          <m:t>𝟏</m:t>
                        </m:r>
                      </m:num>
                      <m:den>
                        <m:r>
                          <a:rPr lang="en-US" sz="1600" b="1" i="1" dirty="0">
                            <a:solidFill>
                              <a:srgbClr val="00B050"/>
                            </a:solidFill>
                            <a:latin typeface="Cambria Math" panose="02040503050406030204" pitchFamily="18" charset="0"/>
                          </a:rPr>
                          <m:t>𝑿</m:t>
                        </m:r>
                        <m:r>
                          <a:rPr lang="en-US" sz="1600" b="1" i="1" dirty="0">
                            <a:solidFill>
                              <a:srgbClr val="00B050"/>
                            </a:solidFill>
                            <a:latin typeface="Cambria Math" panose="02040503050406030204" pitchFamily="18" charset="0"/>
                          </a:rPr>
                          <m:t>𝟐</m:t>
                        </m:r>
                        <m:r>
                          <a:rPr lang="en-US" sz="1600" b="1" i="1" dirty="0">
                            <a:solidFill>
                              <a:srgbClr val="00B050"/>
                            </a:solidFill>
                            <a:latin typeface="Cambria Math" panose="02040503050406030204" pitchFamily="18" charset="0"/>
                          </a:rPr>
                          <m:t> −</m:t>
                        </m:r>
                        <m:r>
                          <a:rPr lang="en-US" sz="1600" b="1" i="1" dirty="0">
                            <a:solidFill>
                              <a:srgbClr val="00B050"/>
                            </a:solidFill>
                            <a:latin typeface="Cambria Math" panose="02040503050406030204" pitchFamily="18" charset="0"/>
                          </a:rPr>
                          <m:t>𝑿</m:t>
                        </m:r>
                        <m:r>
                          <a:rPr lang="en-US" sz="1600" b="1" i="1" dirty="0">
                            <a:solidFill>
                              <a:srgbClr val="00B050"/>
                            </a:solidFill>
                            <a:latin typeface="Cambria Math" panose="02040503050406030204" pitchFamily="18" charset="0"/>
                          </a:rPr>
                          <m:t>𝟏</m:t>
                        </m:r>
                      </m:den>
                    </m:f>
                  </m:oMath>
                </a14:m>
                <a:r>
                  <a:rPr lang="en-AE" sz="1600" b="1" dirty="0">
                    <a:solidFill>
                      <a:srgbClr val="00B050"/>
                    </a:solidFill>
                  </a:rPr>
                  <a:t> = </a:t>
                </a:r>
                <a14:m>
                  <m:oMath xmlns:m="http://schemas.openxmlformats.org/officeDocument/2006/math">
                    <m:f>
                      <m:fPr>
                        <m:ctrlPr>
                          <a:rPr lang="en-US" sz="1600" b="1" i="1" dirty="0">
                            <a:solidFill>
                              <a:srgbClr val="00B050"/>
                            </a:solidFill>
                            <a:latin typeface="Cambria Math" panose="02040503050406030204" pitchFamily="18" charset="0"/>
                          </a:rPr>
                        </m:ctrlPr>
                      </m:fPr>
                      <m:num>
                        <m:r>
                          <a:rPr lang="en-US" sz="1600" b="1" i="1" dirty="0" smtClean="0">
                            <a:solidFill>
                              <a:srgbClr val="00B050"/>
                            </a:solidFill>
                            <a:latin typeface="Cambria Math" panose="02040503050406030204" pitchFamily="18" charset="0"/>
                          </a:rPr>
                          <m:t>𝒓𝒊𝒔𝒆</m:t>
                        </m:r>
                      </m:num>
                      <m:den>
                        <m:r>
                          <a:rPr lang="en-US" sz="1600" b="1" i="1" dirty="0" smtClean="0">
                            <a:solidFill>
                              <a:srgbClr val="00B050"/>
                            </a:solidFill>
                            <a:latin typeface="Cambria Math" panose="02040503050406030204" pitchFamily="18" charset="0"/>
                          </a:rPr>
                          <m:t>𝒓𝒖𝒏</m:t>
                        </m:r>
                      </m:den>
                    </m:f>
                  </m:oMath>
                </a14:m>
                <a:r>
                  <a:rPr lang="en-AE" sz="1600" b="1" dirty="0">
                    <a:solidFill>
                      <a:srgbClr val="00B050"/>
                    </a:solidFill>
                  </a:rPr>
                  <a:t> = </a:t>
                </a:r>
                <a14:m>
                  <m:oMath xmlns:m="http://schemas.openxmlformats.org/officeDocument/2006/math">
                    <m:f>
                      <m:fPr>
                        <m:ctrlPr>
                          <a:rPr lang="en-US" sz="1600" b="1" i="1" dirty="0">
                            <a:solidFill>
                              <a:srgbClr val="00B050"/>
                            </a:solidFill>
                            <a:latin typeface="Cambria Math" panose="02040503050406030204" pitchFamily="18" charset="0"/>
                          </a:rPr>
                        </m:ctrlPr>
                      </m:fPr>
                      <m:num>
                        <m:r>
                          <a:rPr lang="en-US" sz="1600" b="1" i="1" dirty="0" smtClean="0">
                            <a:solidFill>
                              <a:srgbClr val="00B050"/>
                            </a:solidFill>
                            <a:latin typeface="Cambria Math" panose="02040503050406030204" pitchFamily="18" charset="0"/>
                          </a:rPr>
                          <m:t>𝟕𝟔𝟎</m:t>
                        </m:r>
                      </m:num>
                      <m:den>
                        <m:r>
                          <a:rPr lang="en-US" sz="1600" b="1" i="1" dirty="0" smtClean="0">
                            <a:solidFill>
                              <a:srgbClr val="00B050"/>
                            </a:solidFill>
                            <a:latin typeface="Cambria Math" panose="02040503050406030204" pitchFamily="18" charset="0"/>
                          </a:rPr>
                          <m:t>𝟑𝟐𝟎𝟎</m:t>
                        </m:r>
                      </m:den>
                    </m:f>
                  </m:oMath>
                </a14:m>
                <a:r>
                  <a:rPr lang="en-US" sz="1600" b="1" dirty="0">
                    <a:solidFill>
                      <a:srgbClr val="00B050"/>
                    </a:solidFill>
                  </a:rPr>
                  <a:t> </a:t>
                </a:r>
                <a:endParaRPr lang="en-AE" sz="1600" b="1" baseline="30000" dirty="0">
                  <a:solidFill>
                    <a:srgbClr val="00B050"/>
                  </a:solidFill>
                </a:endParaRPr>
              </a:p>
              <a:p>
                <a:r>
                  <a:rPr lang="en-US" sz="1600" b="1" dirty="0">
                    <a:solidFill>
                      <a:srgbClr val="00B050"/>
                    </a:solidFill>
                  </a:rPr>
                  <a:t>m</a:t>
                </a:r>
                <a:r>
                  <a:rPr lang="en-AE" sz="1600" b="1" dirty="0">
                    <a:solidFill>
                      <a:srgbClr val="00B050"/>
                    </a:solidFill>
                  </a:rPr>
                  <a:t> = 0.24 </a:t>
                </a:r>
              </a:p>
              <a:p>
                <a:endParaRPr lang="en-AE" sz="1600" b="1" dirty="0">
                  <a:solidFill>
                    <a:srgbClr val="00B050"/>
                  </a:solidFill>
                </a:endParaRPr>
              </a:p>
              <a:p>
                <a:r>
                  <a:rPr lang="en-AE" sz="1600" b="1" dirty="0">
                    <a:solidFill>
                      <a:srgbClr val="00B050"/>
                    </a:solidFill>
                  </a:rPr>
                  <a:t>Therefore, the constant of proportionality “k” = 0.24 m / s</a:t>
                </a:r>
                <a:r>
                  <a:rPr lang="en-AE" sz="1600" b="1" baseline="30000" dirty="0">
                    <a:solidFill>
                      <a:srgbClr val="00B050"/>
                    </a:solidFill>
                  </a:rPr>
                  <a:t>2</a:t>
                </a:r>
                <a:endParaRPr lang="en-AE" sz="1600" b="1" dirty="0">
                  <a:solidFill>
                    <a:srgbClr val="00B050"/>
                  </a:solidFill>
                </a:endParaRPr>
              </a:p>
            </p:txBody>
          </p:sp>
        </mc:Choice>
        <mc:Fallback>
          <p:sp>
            <p:nvSpPr>
              <p:cNvPr id="9" name="TextBox 8">
                <a:extLst>
                  <a:ext uri="{FF2B5EF4-FFF2-40B4-BE49-F238E27FC236}">
                    <a16:creationId xmlns:a16="http://schemas.microsoft.com/office/drawing/2014/main" id="{0CCC3FC8-1C1A-EA4F-83D5-B6F6D1355209}"/>
                  </a:ext>
                </a:extLst>
              </p:cNvPr>
              <p:cNvSpPr txBox="1">
                <a:spLocks noRot="1" noChangeAspect="1" noMove="1" noResize="1" noEditPoints="1" noAdjustHandles="1" noChangeArrowheads="1" noChangeShapeType="1" noTextEdit="1"/>
              </p:cNvSpPr>
              <p:nvPr/>
            </p:nvSpPr>
            <p:spPr>
              <a:xfrm>
                <a:off x="236018" y="3000892"/>
                <a:ext cx="3405656" cy="2664704"/>
              </a:xfrm>
              <a:prstGeom prst="rect">
                <a:avLst/>
              </a:prstGeom>
              <a:blipFill>
                <a:blip r:embed="rId3"/>
                <a:stretch>
                  <a:fillRect l="-1115" t="-952" b="-1905"/>
                </a:stretch>
              </a:blipFill>
            </p:spPr>
            <p:txBody>
              <a:bodyPr/>
              <a:lstStyle/>
              <a:p>
                <a:r>
                  <a:rPr lang="en-AE">
                    <a:noFill/>
                  </a:rPr>
                  <a:t> </a:t>
                </a:r>
              </a:p>
            </p:txBody>
          </p:sp>
        </mc:Fallback>
      </mc:AlternateContent>
      <p:pic>
        <p:nvPicPr>
          <p:cNvPr id="10" name="Picture 9">
            <a:extLst>
              <a:ext uri="{FF2B5EF4-FFF2-40B4-BE49-F238E27FC236}">
                <a16:creationId xmlns:a16="http://schemas.microsoft.com/office/drawing/2014/main" id="{4A1B10E3-FFFD-7045-802D-F52B6D1751F0}"/>
              </a:ext>
            </a:extLst>
          </p:cNvPr>
          <p:cNvPicPr>
            <a:picLocks noChangeAspect="1"/>
          </p:cNvPicPr>
          <p:nvPr/>
        </p:nvPicPr>
        <p:blipFill>
          <a:blip r:embed="rId4"/>
          <a:stretch>
            <a:fillRect/>
          </a:stretch>
        </p:blipFill>
        <p:spPr>
          <a:xfrm>
            <a:off x="3765669" y="2862072"/>
            <a:ext cx="5340230" cy="3178156"/>
          </a:xfrm>
          <a:prstGeom prst="rect">
            <a:avLst/>
          </a:prstGeom>
        </p:spPr>
      </p:pic>
      <p:sp>
        <p:nvSpPr>
          <p:cNvPr id="4" name="TextBox 3">
            <a:extLst>
              <a:ext uri="{FF2B5EF4-FFF2-40B4-BE49-F238E27FC236}">
                <a16:creationId xmlns:a16="http://schemas.microsoft.com/office/drawing/2014/main" id="{324FC7EA-8445-D74D-95BE-AB6C1169A10A}"/>
              </a:ext>
            </a:extLst>
          </p:cNvPr>
          <p:cNvSpPr txBox="1"/>
          <p:nvPr/>
        </p:nvSpPr>
        <p:spPr>
          <a:xfrm>
            <a:off x="236018" y="6169904"/>
            <a:ext cx="7993582" cy="369332"/>
          </a:xfrm>
          <a:prstGeom prst="rect">
            <a:avLst/>
          </a:prstGeom>
          <a:noFill/>
        </p:spPr>
        <p:txBody>
          <a:bodyPr wrap="square" rtlCol="0">
            <a:spAutoFit/>
          </a:bodyPr>
          <a:lstStyle/>
          <a:p>
            <a:r>
              <a:rPr lang="en-AE" b="1" i="1" dirty="0">
                <a:solidFill>
                  <a:srgbClr val="FF0000"/>
                </a:solidFill>
              </a:rPr>
              <a:t>Note: </a:t>
            </a:r>
            <a:r>
              <a:rPr lang="en-AE" i="1" dirty="0"/>
              <a:t>I found the unit for “k” by taking the unit of “Y” and dividing by the unit of “X”.  </a:t>
            </a:r>
          </a:p>
        </p:txBody>
      </p:sp>
    </p:spTree>
    <p:extLst>
      <p:ext uri="{BB962C8B-B14F-4D97-AF65-F5344CB8AC3E}">
        <p14:creationId xmlns:p14="http://schemas.microsoft.com/office/powerpoint/2010/main" val="2564592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68814"/>
            <a:ext cx="8686800" cy="865909"/>
          </a:xfrm>
        </p:spPr>
        <p:txBody>
          <a:bodyPr>
            <a:normAutofit fontScale="90000"/>
          </a:bodyPr>
          <a:lstStyle/>
          <a:p>
            <a:br>
              <a:rPr lang="en-US" b="1" u="sng" dirty="0"/>
            </a:br>
            <a:r>
              <a:rPr lang="en-US" b="1" u="sng" dirty="0"/>
              <a:t>Using the constant of Proportionality</a:t>
            </a:r>
          </a:p>
        </p:txBody>
      </p:sp>
      <p:sp>
        <p:nvSpPr>
          <p:cNvPr id="3" name="Content Placeholder 2"/>
          <p:cNvSpPr>
            <a:spLocks noGrp="1"/>
          </p:cNvSpPr>
          <p:nvPr>
            <p:ph idx="1"/>
          </p:nvPr>
        </p:nvSpPr>
        <p:spPr>
          <a:xfrm>
            <a:off x="295275" y="864154"/>
            <a:ext cx="8553450" cy="501651"/>
          </a:xfrm>
        </p:spPr>
        <p:txBody>
          <a:bodyPr>
            <a:noAutofit/>
          </a:bodyPr>
          <a:lstStyle/>
          <a:p>
            <a:pPr marL="0">
              <a:spcBef>
                <a:spcPts val="0"/>
              </a:spcBef>
              <a:buNone/>
            </a:pPr>
            <a:r>
              <a:rPr lang="en-US" sz="1600" b="1" dirty="0">
                <a:solidFill>
                  <a:srgbClr val="FF0000"/>
                </a:solidFill>
              </a:rPr>
              <a:t>Step 2: Plug your K value into the formula that you have created using the graph. </a:t>
            </a:r>
          </a:p>
        </p:txBody>
      </p:sp>
      <p:sp>
        <p:nvSpPr>
          <p:cNvPr id="8" name="TextBox 7">
            <a:extLst>
              <a:ext uri="{FF2B5EF4-FFF2-40B4-BE49-F238E27FC236}">
                <a16:creationId xmlns:a16="http://schemas.microsoft.com/office/drawing/2014/main" id="{340D0C4D-3620-2046-A66E-587551633774}"/>
              </a:ext>
            </a:extLst>
          </p:cNvPr>
          <p:cNvSpPr txBox="1"/>
          <p:nvPr/>
        </p:nvSpPr>
        <p:spPr>
          <a:xfrm>
            <a:off x="361950" y="1263666"/>
            <a:ext cx="3657600" cy="1631216"/>
          </a:xfrm>
          <a:prstGeom prst="rect">
            <a:avLst/>
          </a:prstGeom>
          <a:noFill/>
        </p:spPr>
        <p:txBody>
          <a:bodyPr wrap="square" rtlCol="0">
            <a:spAutoFit/>
          </a:bodyPr>
          <a:lstStyle/>
          <a:p>
            <a:r>
              <a:rPr lang="en-US" u="sng" dirty="0"/>
              <a:t>D</a:t>
            </a:r>
            <a:r>
              <a:rPr lang="en-US" dirty="0"/>
              <a:t> = K </a:t>
            </a:r>
            <a:r>
              <a:rPr lang="en-US" u="sng" dirty="0"/>
              <a:t>t</a:t>
            </a:r>
            <a:r>
              <a:rPr lang="en-US" u="sng" baseline="30000" dirty="0"/>
              <a:t>2</a:t>
            </a:r>
          </a:p>
          <a:p>
            <a:r>
              <a:rPr lang="en-US" u="sng" dirty="0">
                <a:solidFill>
                  <a:srgbClr val="FF0000"/>
                </a:solidFill>
              </a:rPr>
              <a:t>Y</a:t>
            </a:r>
            <a:r>
              <a:rPr lang="en-US" dirty="0">
                <a:solidFill>
                  <a:srgbClr val="FF0000"/>
                </a:solidFill>
              </a:rPr>
              <a:t> = m </a:t>
            </a:r>
            <a:r>
              <a:rPr lang="en-US" u="sng" dirty="0">
                <a:solidFill>
                  <a:srgbClr val="FF0000"/>
                </a:solidFill>
              </a:rPr>
              <a:t>X</a:t>
            </a:r>
          </a:p>
          <a:p>
            <a:endParaRPr lang="en-AE" sz="1400" b="1" dirty="0"/>
          </a:p>
          <a:p>
            <a:r>
              <a:rPr lang="en-AE" sz="1400" b="1" dirty="0"/>
              <a:t>therefore</a:t>
            </a:r>
          </a:p>
          <a:p>
            <a:endParaRPr lang="en-AE" dirty="0"/>
          </a:p>
          <a:p>
            <a:r>
              <a:rPr lang="en-AE" dirty="0"/>
              <a:t>D = 0.24 </a:t>
            </a:r>
            <a:r>
              <a:rPr lang="en-AE" dirty="0">
                <a:latin typeface="Apple Chancery" panose="03020702040506060504" pitchFamily="66" charset="-79"/>
                <a:ea typeface="Ayuthaya" pitchFamily="2" charset="-34"/>
                <a:cs typeface="Apple Chancery" panose="03020702040506060504" pitchFamily="66" charset="-79"/>
              </a:rPr>
              <a:t>x</a:t>
            </a:r>
            <a:r>
              <a:rPr lang="en-AE" dirty="0"/>
              <a:t> t</a:t>
            </a:r>
            <a:r>
              <a:rPr lang="en-AE" baseline="30000" dirty="0"/>
              <a:t>2</a:t>
            </a:r>
            <a:endParaRPr lang="en-AE" dirty="0"/>
          </a:p>
        </p:txBody>
      </p:sp>
      <p:sp>
        <p:nvSpPr>
          <p:cNvPr id="9" name="TextBox 8">
            <a:extLst>
              <a:ext uri="{FF2B5EF4-FFF2-40B4-BE49-F238E27FC236}">
                <a16:creationId xmlns:a16="http://schemas.microsoft.com/office/drawing/2014/main" id="{0CCC3FC8-1C1A-EA4F-83D5-B6F6D1355209}"/>
              </a:ext>
            </a:extLst>
          </p:cNvPr>
          <p:cNvSpPr txBox="1"/>
          <p:nvPr/>
        </p:nvSpPr>
        <p:spPr>
          <a:xfrm>
            <a:off x="228600" y="2851492"/>
            <a:ext cx="8553450" cy="2800767"/>
          </a:xfrm>
          <a:prstGeom prst="rect">
            <a:avLst/>
          </a:prstGeom>
          <a:noFill/>
        </p:spPr>
        <p:txBody>
          <a:bodyPr wrap="square" rtlCol="0">
            <a:spAutoFit/>
          </a:bodyPr>
          <a:lstStyle/>
          <a:p>
            <a:r>
              <a:rPr lang="en-AE" sz="1600" b="1" dirty="0">
                <a:solidFill>
                  <a:srgbClr val="00B050"/>
                </a:solidFill>
              </a:rPr>
              <a:t>Sample Question: Find the distance covered by the ball after 150 seconds. </a:t>
            </a:r>
          </a:p>
          <a:p>
            <a:endParaRPr lang="en-AE" sz="1600" dirty="0"/>
          </a:p>
          <a:p>
            <a:r>
              <a:rPr lang="en-AE" sz="1600" b="1" dirty="0">
                <a:solidFill>
                  <a:srgbClr val="00B050"/>
                </a:solidFill>
              </a:rPr>
              <a:t>Sample Answer: </a:t>
            </a:r>
          </a:p>
          <a:p>
            <a:endParaRPr lang="en-AE" sz="1600" b="1" dirty="0">
              <a:solidFill>
                <a:srgbClr val="00B050"/>
              </a:solidFill>
            </a:endParaRPr>
          </a:p>
          <a:p>
            <a:r>
              <a:rPr lang="en-US" sz="1600" b="1" dirty="0">
                <a:solidFill>
                  <a:srgbClr val="00B050"/>
                </a:solidFill>
              </a:rPr>
              <a:t>t = 150 s</a:t>
            </a:r>
            <a:endParaRPr lang="en-AE" sz="1600" b="1" dirty="0">
              <a:solidFill>
                <a:srgbClr val="00B050"/>
              </a:solidFill>
            </a:endParaRPr>
          </a:p>
          <a:p>
            <a:r>
              <a:rPr lang="en-AE" sz="1600" b="1" dirty="0">
                <a:solidFill>
                  <a:srgbClr val="00B050"/>
                </a:solidFill>
              </a:rPr>
              <a:t>and</a:t>
            </a:r>
          </a:p>
          <a:p>
            <a:r>
              <a:rPr lang="en-AE" sz="1600" b="1" dirty="0">
                <a:solidFill>
                  <a:srgbClr val="00B050"/>
                </a:solidFill>
              </a:rPr>
              <a:t>D = 0.24 </a:t>
            </a:r>
            <a:r>
              <a:rPr lang="en-AE" sz="1600" b="1" dirty="0">
                <a:solidFill>
                  <a:srgbClr val="00B050"/>
                </a:solidFill>
                <a:latin typeface="Apple Chancery" panose="03020702040506060504" pitchFamily="66" charset="-79"/>
                <a:ea typeface="Ayuthaya" pitchFamily="2" charset="-34"/>
                <a:cs typeface="Apple Chancery" panose="03020702040506060504" pitchFamily="66" charset="-79"/>
              </a:rPr>
              <a:t>x</a:t>
            </a:r>
            <a:r>
              <a:rPr lang="en-AE" sz="1600" b="1" dirty="0">
                <a:solidFill>
                  <a:srgbClr val="00B050"/>
                </a:solidFill>
              </a:rPr>
              <a:t> t</a:t>
            </a:r>
            <a:r>
              <a:rPr lang="en-AE" sz="1600" b="1" baseline="30000" dirty="0">
                <a:solidFill>
                  <a:srgbClr val="00B050"/>
                </a:solidFill>
              </a:rPr>
              <a:t>2</a:t>
            </a:r>
          </a:p>
          <a:p>
            <a:r>
              <a:rPr lang="en-AE" sz="1600" b="1" dirty="0">
                <a:solidFill>
                  <a:srgbClr val="00B050"/>
                </a:solidFill>
              </a:rPr>
              <a:t>therefore</a:t>
            </a:r>
          </a:p>
          <a:p>
            <a:r>
              <a:rPr lang="en-AE" sz="1600" b="1" dirty="0">
                <a:solidFill>
                  <a:srgbClr val="00B050"/>
                </a:solidFill>
              </a:rPr>
              <a:t>D = 0.24 </a:t>
            </a:r>
            <a:r>
              <a:rPr lang="en-AE" sz="1600" b="1" dirty="0">
                <a:solidFill>
                  <a:srgbClr val="00B050"/>
                </a:solidFill>
                <a:latin typeface="Apple Chancery" panose="03020702040506060504" pitchFamily="66" charset="-79"/>
                <a:ea typeface="Ayuthaya" pitchFamily="2" charset="-34"/>
                <a:cs typeface="Apple Chancery" panose="03020702040506060504" pitchFamily="66" charset="-79"/>
              </a:rPr>
              <a:t>x </a:t>
            </a:r>
            <a:r>
              <a:rPr lang="en-AE" sz="1600" b="1" dirty="0">
                <a:solidFill>
                  <a:srgbClr val="00B050"/>
                </a:solidFill>
                <a:latin typeface="Times New Roman" panose="02020603050405020304" pitchFamily="18" charset="0"/>
                <a:ea typeface="Ayuthaya" pitchFamily="2" charset="-34"/>
                <a:cs typeface="Times New Roman" panose="02020603050405020304" pitchFamily="18" charset="0"/>
              </a:rPr>
              <a:t>(150)</a:t>
            </a:r>
            <a:r>
              <a:rPr lang="en-AE" sz="1600" b="1" baseline="30000" dirty="0">
                <a:solidFill>
                  <a:srgbClr val="00B050"/>
                </a:solidFill>
                <a:latin typeface="Times New Roman" panose="02020603050405020304" pitchFamily="18" charset="0"/>
                <a:ea typeface="Ayuthaya" pitchFamily="2" charset="-34"/>
                <a:cs typeface="Times New Roman" panose="02020603050405020304" pitchFamily="18" charset="0"/>
              </a:rPr>
              <a:t>2</a:t>
            </a:r>
          </a:p>
          <a:p>
            <a:r>
              <a:rPr lang="en-AE" sz="1600" b="1" dirty="0">
                <a:solidFill>
                  <a:srgbClr val="00B050"/>
                </a:solidFill>
                <a:latin typeface="Times New Roman" panose="02020603050405020304" pitchFamily="18" charset="0"/>
                <a:ea typeface="Ayuthaya" pitchFamily="2" charset="-34"/>
                <a:cs typeface="Times New Roman" panose="02020603050405020304" pitchFamily="18" charset="0"/>
              </a:rPr>
              <a:t>so</a:t>
            </a:r>
          </a:p>
          <a:p>
            <a:r>
              <a:rPr lang="en-AE" sz="1600" b="1" dirty="0">
                <a:solidFill>
                  <a:srgbClr val="00B050"/>
                </a:solidFill>
                <a:latin typeface="Calibri" panose="020F0502020204030204" pitchFamily="34" charset="0"/>
                <a:ea typeface="Ayuthaya" pitchFamily="2" charset="-34"/>
                <a:cs typeface="Calibri" panose="020F0502020204030204" pitchFamily="34" charset="0"/>
              </a:rPr>
              <a:t>D = 5</a:t>
            </a:r>
            <a:r>
              <a:rPr lang="en-AE" sz="1600" b="1" dirty="0">
                <a:solidFill>
                  <a:srgbClr val="00B050"/>
                </a:solidFill>
                <a:latin typeface="Times New Roman" panose="02020603050405020304" pitchFamily="18" charset="0"/>
                <a:ea typeface="Ayuthaya" pitchFamily="2" charset="-34"/>
                <a:cs typeface="Times New Roman" panose="02020603050405020304" pitchFamily="18" charset="0"/>
              </a:rPr>
              <a:t>400 m </a:t>
            </a:r>
          </a:p>
        </p:txBody>
      </p:sp>
      <p:sp>
        <p:nvSpPr>
          <p:cNvPr id="5" name="TextBox 4">
            <a:extLst>
              <a:ext uri="{FF2B5EF4-FFF2-40B4-BE49-F238E27FC236}">
                <a16:creationId xmlns:a16="http://schemas.microsoft.com/office/drawing/2014/main" id="{5CC04BDD-6B76-0B4B-973F-E0C7AAE70370}"/>
              </a:ext>
            </a:extLst>
          </p:cNvPr>
          <p:cNvSpPr txBox="1"/>
          <p:nvPr/>
        </p:nvSpPr>
        <p:spPr>
          <a:xfrm>
            <a:off x="5484434" y="3056169"/>
            <a:ext cx="3601377" cy="2862322"/>
          </a:xfrm>
          <a:prstGeom prst="rect">
            <a:avLst/>
          </a:prstGeom>
          <a:noFill/>
        </p:spPr>
        <p:txBody>
          <a:bodyPr wrap="square" rtlCol="0">
            <a:spAutoFit/>
          </a:bodyPr>
          <a:lstStyle/>
          <a:p>
            <a:endParaRPr lang="en-AE" dirty="0">
              <a:solidFill>
                <a:srgbClr val="00B050"/>
              </a:solidFill>
              <a:latin typeface="Times New Roman" panose="02020603050405020304" pitchFamily="18" charset="0"/>
              <a:ea typeface="Ayuthaya" pitchFamily="2" charset="-34"/>
              <a:cs typeface="Times New Roman" panose="02020603050405020304" pitchFamily="18" charset="0"/>
            </a:endParaRPr>
          </a:p>
          <a:p>
            <a:r>
              <a:rPr lang="en-AE" sz="1600" b="1" i="1" dirty="0">
                <a:solidFill>
                  <a:srgbClr val="FF0000"/>
                </a:solidFill>
                <a:latin typeface="Calibri" panose="020F0502020204030204" pitchFamily="34" charset="0"/>
                <a:ea typeface="Ayuthaya" pitchFamily="2" charset="-34"/>
                <a:cs typeface="Calibri" panose="020F0502020204030204" pitchFamily="34" charset="0"/>
              </a:rPr>
              <a:t>Note: </a:t>
            </a:r>
            <a:r>
              <a:rPr lang="en-AE" sz="1600" i="1" dirty="0">
                <a:latin typeface="Calibri" panose="020F0502020204030204" pitchFamily="34" charset="0"/>
                <a:ea typeface="Ayuthaya" pitchFamily="2" charset="-34"/>
                <a:cs typeface="Calibri" panose="020F0502020204030204" pitchFamily="34" charset="0"/>
              </a:rPr>
              <a:t>In some cases, you could take the time value you were given (150s), square it and then look at the graph to read the distance for that value of t</a:t>
            </a:r>
            <a:r>
              <a:rPr lang="en-AE" sz="1600" i="1" baseline="30000" dirty="0">
                <a:latin typeface="Calibri" panose="020F0502020204030204" pitchFamily="34" charset="0"/>
                <a:ea typeface="Ayuthaya" pitchFamily="2" charset="-34"/>
                <a:cs typeface="Calibri" panose="020F0502020204030204" pitchFamily="34" charset="0"/>
              </a:rPr>
              <a:t>2</a:t>
            </a:r>
            <a:r>
              <a:rPr lang="en-AE" sz="1600" i="1" dirty="0">
                <a:latin typeface="Calibri" panose="020F0502020204030204" pitchFamily="34" charset="0"/>
                <a:ea typeface="Ayuthaya" pitchFamily="2" charset="-34"/>
                <a:cs typeface="Calibri" panose="020F0502020204030204" pitchFamily="34" charset="0"/>
              </a:rPr>
              <a:t> using the graph directly, but only if the line actually goes that far. In this case it does not go far enough (150</a:t>
            </a:r>
            <a:r>
              <a:rPr lang="en-AE" sz="1600" i="1" baseline="30000" dirty="0">
                <a:latin typeface="Calibri" panose="020F0502020204030204" pitchFamily="34" charset="0"/>
                <a:ea typeface="Ayuthaya" pitchFamily="2" charset="-34"/>
                <a:cs typeface="Calibri" panose="020F0502020204030204" pitchFamily="34" charset="0"/>
              </a:rPr>
              <a:t>2</a:t>
            </a:r>
            <a:r>
              <a:rPr lang="en-AE" sz="1600" i="1" dirty="0">
                <a:latin typeface="Calibri" panose="020F0502020204030204" pitchFamily="34" charset="0"/>
                <a:ea typeface="Ayuthaya" pitchFamily="2" charset="-34"/>
                <a:cs typeface="Calibri" panose="020F0502020204030204" pitchFamily="34" charset="0"/>
              </a:rPr>
              <a:t> = 22,500 s</a:t>
            </a:r>
            <a:r>
              <a:rPr lang="en-AE" sz="1600" i="1" baseline="30000" dirty="0">
                <a:latin typeface="Calibri" panose="020F0502020204030204" pitchFamily="34" charset="0"/>
                <a:ea typeface="Ayuthaya" pitchFamily="2" charset="-34"/>
                <a:cs typeface="Calibri" panose="020F0502020204030204" pitchFamily="34" charset="0"/>
              </a:rPr>
              <a:t>2 </a:t>
            </a:r>
            <a:r>
              <a:rPr lang="en-AE" sz="1600" i="1" dirty="0">
                <a:latin typeface="Calibri" panose="020F0502020204030204" pitchFamily="34" charset="0"/>
                <a:ea typeface="Ayuthaya" pitchFamily="2" charset="-34"/>
                <a:cs typeface="Calibri" panose="020F0502020204030204" pitchFamily="34" charset="0"/>
              </a:rPr>
              <a:t>which is too big for this graph). So we need to use the formula. </a:t>
            </a:r>
          </a:p>
          <a:p>
            <a:endParaRPr lang="en-AE" dirty="0"/>
          </a:p>
        </p:txBody>
      </p:sp>
      <p:pic>
        <p:nvPicPr>
          <p:cNvPr id="11" name="Picture 10">
            <a:extLst>
              <a:ext uri="{FF2B5EF4-FFF2-40B4-BE49-F238E27FC236}">
                <a16:creationId xmlns:a16="http://schemas.microsoft.com/office/drawing/2014/main" id="{5B516BC9-F24F-5742-B248-1C1FDABD1560}"/>
              </a:ext>
            </a:extLst>
          </p:cNvPr>
          <p:cNvPicPr>
            <a:picLocks noChangeAspect="1"/>
          </p:cNvPicPr>
          <p:nvPr/>
        </p:nvPicPr>
        <p:blipFill>
          <a:blip r:embed="rId2"/>
          <a:stretch>
            <a:fillRect/>
          </a:stretch>
        </p:blipFill>
        <p:spPr>
          <a:xfrm>
            <a:off x="1858877" y="3429000"/>
            <a:ext cx="3485001" cy="2110362"/>
          </a:xfrm>
          <a:prstGeom prst="rect">
            <a:avLst/>
          </a:prstGeom>
        </p:spPr>
      </p:pic>
      <p:sp>
        <p:nvSpPr>
          <p:cNvPr id="4" name="TextBox 3">
            <a:extLst>
              <a:ext uri="{FF2B5EF4-FFF2-40B4-BE49-F238E27FC236}">
                <a16:creationId xmlns:a16="http://schemas.microsoft.com/office/drawing/2014/main" id="{2B2FD9B9-A80C-C841-85F6-3A0C69070040}"/>
              </a:ext>
            </a:extLst>
          </p:cNvPr>
          <p:cNvSpPr txBox="1"/>
          <p:nvPr/>
        </p:nvSpPr>
        <p:spPr>
          <a:xfrm>
            <a:off x="2014537" y="1394969"/>
            <a:ext cx="4419600" cy="1323439"/>
          </a:xfrm>
          <a:prstGeom prst="rect">
            <a:avLst/>
          </a:prstGeom>
          <a:noFill/>
        </p:spPr>
        <p:txBody>
          <a:bodyPr wrap="square" rtlCol="0">
            <a:spAutoFit/>
          </a:bodyPr>
          <a:lstStyle/>
          <a:p>
            <a:r>
              <a:rPr lang="en-AE" sz="1600" b="1" i="1" dirty="0">
                <a:solidFill>
                  <a:srgbClr val="FF0000"/>
                </a:solidFill>
              </a:rPr>
              <a:t>Note: </a:t>
            </a:r>
            <a:r>
              <a:rPr lang="en-AE" sz="1600" i="1" dirty="0"/>
              <a:t>From the previous slide k = 0.24 which is equal to “m”, the gradient of the line. Remember, k is our “constant of proportionality” which is the same thing as our gradient “m”, so we plug that into our formula that we made from the graph. </a:t>
            </a:r>
          </a:p>
        </p:txBody>
      </p:sp>
      <p:sp>
        <p:nvSpPr>
          <p:cNvPr id="6" name="TextBox 5">
            <a:extLst>
              <a:ext uri="{FF2B5EF4-FFF2-40B4-BE49-F238E27FC236}">
                <a16:creationId xmlns:a16="http://schemas.microsoft.com/office/drawing/2014/main" id="{F27874A0-5D53-7048-8FAE-1CA3DB89402C}"/>
              </a:ext>
            </a:extLst>
          </p:cNvPr>
          <p:cNvSpPr txBox="1"/>
          <p:nvPr/>
        </p:nvSpPr>
        <p:spPr>
          <a:xfrm>
            <a:off x="165735" y="5670545"/>
            <a:ext cx="8723861" cy="1354217"/>
          </a:xfrm>
          <a:prstGeom prst="rect">
            <a:avLst/>
          </a:prstGeom>
          <a:noFill/>
        </p:spPr>
        <p:txBody>
          <a:bodyPr wrap="square" rtlCol="0">
            <a:spAutoFit/>
          </a:bodyPr>
          <a:lstStyle/>
          <a:p>
            <a:r>
              <a:rPr lang="en-AE" sz="1600" dirty="0"/>
              <a:t>Now you start to see the usefulness of the graph and the formula we created, because our Distance Time graph from earlier only went as far as 70 seconds (check back and see!), so reading the Distance for a Time of 150 s would be impossible. But with our formula that we made from the Distance vs Time Squared graph, we can calculate the distance for any time we want. </a:t>
            </a:r>
          </a:p>
          <a:p>
            <a:endParaRPr lang="en-AE" dirty="0"/>
          </a:p>
        </p:txBody>
      </p:sp>
    </p:spTree>
    <p:extLst>
      <p:ext uri="{BB962C8B-B14F-4D97-AF65-F5344CB8AC3E}">
        <p14:creationId xmlns:p14="http://schemas.microsoft.com/office/powerpoint/2010/main" val="807397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62668"/>
            <a:ext cx="9372600" cy="865909"/>
          </a:xfrm>
        </p:spPr>
        <p:txBody>
          <a:bodyPr>
            <a:normAutofit fontScale="90000"/>
          </a:bodyPr>
          <a:lstStyle/>
          <a:p>
            <a:br>
              <a:rPr lang="en-US" b="1" u="sng" dirty="0"/>
            </a:br>
            <a:r>
              <a:rPr lang="en-US" b="1" u="sng" dirty="0"/>
              <a:t>Another way to use the gradient</a:t>
            </a:r>
          </a:p>
        </p:txBody>
      </p:sp>
      <p:sp>
        <p:nvSpPr>
          <p:cNvPr id="3" name="Content Placeholder 2"/>
          <p:cNvSpPr>
            <a:spLocks noGrp="1"/>
          </p:cNvSpPr>
          <p:nvPr>
            <p:ph idx="1"/>
          </p:nvPr>
        </p:nvSpPr>
        <p:spPr>
          <a:xfrm>
            <a:off x="110217" y="774091"/>
            <a:ext cx="8822871" cy="865909"/>
          </a:xfrm>
        </p:spPr>
        <p:txBody>
          <a:bodyPr>
            <a:noAutofit/>
          </a:bodyPr>
          <a:lstStyle/>
          <a:p>
            <a:pPr marL="0">
              <a:spcBef>
                <a:spcPts val="0"/>
              </a:spcBef>
              <a:buNone/>
            </a:pPr>
            <a:r>
              <a:rPr lang="en-US" sz="1600" b="1" i="1" dirty="0">
                <a:solidFill>
                  <a:srgbClr val="FF0000"/>
                </a:solidFill>
              </a:rPr>
              <a:t>Note: </a:t>
            </a:r>
            <a:r>
              <a:rPr lang="en-US" sz="1600" i="1" dirty="0"/>
              <a:t>You</a:t>
            </a:r>
            <a:r>
              <a:rPr lang="en-US" sz="1600" i="1" dirty="0">
                <a:solidFill>
                  <a:srgbClr val="FF0000"/>
                </a:solidFill>
              </a:rPr>
              <a:t> </a:t>
            </a:r>
            <a:r>
              <a:rPr lang="en-US" sz="1600" i="1" dirty="0"/>
              <a:t>might be given a formula that you can relate to your graph, or you might have to relate the formula of the line to a known formula as we did with the distance time graph. For example, there is a formula that would apply to a ball rolling down a ramp. It’s comes from one of our “</a:t>
            </a:r>
            <a:r>
              <a:rPr lang="en-US" sz="1600" i="1" dirty="0" err="1"/>
              <a:t>suvat</a:t>
            </a:r>
            <a:r>
              <a:rPr lang="en-US" sz="1600" i="1" dirty="0"/>
              <a:t>” equations. </a:t>
            </a:r>
          </a:p>
          <a:p>
            <a:pPr marL="0">
              <a:spcBef>
                <a:spcPts val="0"/>
              </a:spcBef>
              <a:buNone/>
            </a:pPr>
            <a:endParaRPr lang="en-US" sz="1600" dirty="0">
              <a:solidFill>
                <a:srgbClr val="FF0000"/>
              </a:solidFill>
            </a:endParaRPr>
          </a:p>
        </p:txBody>
      </p:sp>
      <p:sp>
        <p:nvSpPr>
          <p:cNvPr id="8" name="TextBox 7">
            <a:extLst>
              <a:ext uri="{FF2B5EF4-FFF2-40B4-BE49-F238E27FC236}">
                <a16:creationId xmlns:a16="http://schemas.microsoft.com/office/drawing/2014/main" id="{340D0C4D-3620-2046-A66E-587551633774}"/>
              </a:ext>
            </a:extLst>
          </p:cNvPr>
          <p:cNvSpPr txBox="1"/>
          <p:nvPr/>
        </p:nvSpPr>
        <p:spPr>
          <a:xfrm>
            <a:off x="110217" y="1733369"/>
            <a:ext cx="5241472" cy="3211135"/>
          </a:xfrm>
          <a:prstGeom prst="rect">
            <a:avLst/>
          </a:prstGeom>
          <a:noFill/>
        </p:spPr>
        <p:txBody>
          <a:bodyPr wrap="square" rtlCol="0">
            <a:spAutoFit/>
          </a:bodyPr>
          <a:lstStyle/>
          <a:p>
            <a:endParaRPr lang="en-US" sz="1600" dirty="0"/>
          </a:p>
          <a:p>
            <a:r>
              <a:rPr lang="en-US" sz="1600" dirty="0"/>
              <a:t>Look at how this relates to our equation D = K t</a:t>
            </a:r>
            <a:r>
              <a:rPr lang="en-US" sz="1600" baseline="30000" dirty="0"/>
              <a:t>2</a:t>
            </a:r>
            <a:r>
              <a:rPr lang="en-US" sz="1600" dirty="0"/>
              <a:t> and the equation of a straight line, y = mx for our graph where </a:t>
            </a:r>
            <a:r>
              <a:rPr lang="en-US" sz="1600" b="1" dirty="0"/>
              <a:t>y = D </a:t>
            </a:r>
            <a:r>
              <a:rPr lang="en-US" sz="1600" dirty="0"/>
              <a:t>and </a:t>
            </a:r>
            <a:r>
              <a:rPr lang="en-US" sz="1600" b="1" dirty="0"/>
              <a:t>x = t</a:t>
            </a:r>
            <a:r>
              <a:rPr lang="en-US" sz="1600" b="1" baseline="30000" dirty="0"/>
              <a:t>2</a:t>
            </a:r>
            <a:r>
              <a:rPr lang="en-US" sz="1600" dirty="0"/>
              <a:t>. See the comparison below. </a:t>
            </a:r>
          </a:p>
          <a:p>
            <a:endParaRPr lang="en-US" sz="1600" dirty="0"/>
          </a:p>
          <a:p>
            <a:r>
              <a:rPr lang="en-US" sz="1600" b="1" dirty="0">
                <a:solidFill>
                  <a:srgbClr val="0070C0"/>
                </a:solidFill>
              </a:rPr>
              <a:t>y</a:t>
            </a:r>
            <a:r>
              <a:rPr lang="en-US" sz="1600" b="1" dirty="0">
                <a:solidFill>
                  <a:srgbClr val="FF0000"/>
                </a:solidFill>
              </a:rPr>
              <a:t> </a:t>
            </a:r>
            <a:r>
              <a:rPr lang="en-US" sz="1600" b="1" dirty="0"/>
              <a:t>= </a:t>
            </a:r>
            <a:r>
              <a:rPr lang="en-US" sz="1600" b="1" dirty="0">
                <a:solidFill>
                  <a:srgbClr val="00B050"/>
                </a:solidFill>
              </a:rPr>
              <a:t>m</a:t>
            </a:r>
            <a:r>
              <a:rPr lang="en-US" sz="1600" b="1" dirty="0"/>
              <a:t> </a:t>
            </a:r>
            <a:r>
              <a:rPr lang="en-US" sz="1600" b="1" dirty="0">
                <a:solidFill>
                  <a:srgbClr val="7030A0"/>
                </a:solidFill>
              </a:rPr>
              <a:t>x</a:t>
            </a:r>
          </a:p>
          <a:p>
            <a:r>
              <a:rPr lang="en-US" sz="1600" b="1" dirty="0">
                <a:solidFill>
                  <a:srgbClr val="0070C0"/>
                </a:solidFill>
              </a:rPr>
              <a:t>D</a:t>
            </a:r>
            <a:r>
              <a:rPr lang="en-US" sz="1600" b="1" dirty="0"/>
              <a:t> = </a:t>
            </a:r>
            <a:r>
              <a:rPr lang="en-US" sz="1600" b="1" dirty="0">
                <a:solidFill>
                  <a:srgbClr val="00B050"/>
                </a:solidFill>
              </a:rPr>
              <a:t>(K)</a:t>
            </a:r>
            <a:r>
              <a:rPr lang="en-AE" sz="1600" b="1" dirty="0">
                <a:solidFill>
                  <a:srgbClr val="00B050"/>
                </a:solidFill>
              </a:rPr>
              <a:t>  </a:t>
            </a:r>
            <a:r>
              <a:rPr lang="en-US" sz="1600" b="1" dirty="0">
                <a:solidFill>
                  <a:srgbClr val="7030A0"/>
                </a:solidFill>
              </a:rPr>
              <a:t>t</a:t>
            </a:r>
            <a:r>
              <a:rPr lang="en-US" sz="1600" b="1" baseline="30000" dirty="0">
                <a:solidFill>
                  <a:srgbClr val="7030A0"/>
                </a:solidFill>
              </a:rPr>
              <a:t>2</a:t>
            </a:r>
            <a:r>
              <a:rPr lang="en-US" sz="1600" dirty="0"/>
              <a:t>……………. </a:t>
            </a:r>
            <a:r>
              <a:rPr lang="en-US" sz="1600" b="1" dirty="0">
                <a:solidFill>
                  <a:srgbClr val="0070C0"/>
                </a:solidFill>
              </a:rPr>
              <a:t>D is y</a:t>
            </a:r>
            <a:r>
              <a:rPr lang="en-US" sz="1600" b="1" dirty="0"/>
              <a:t>, </a:t>
            </a:r>
            <a:r>
              <a:rPr lang="en-US" sz="1600" b="1" dirty="0">
                <a:solidFill>
                  <a:srgbClr val="7030A0"/>
                </a:solidFill>
              </a:rPr>
              <a:t>t</a:t>
            </a:r>
            <a:r>
              <a:rPr lang="en-US" sz="1600" b="1" baseline="30000" dirty="0">
                <a:solidFill>
                  <a:srgbClr val="7030A0"/>
                </a:solidFill>
              </a:rPr>
              <a:t>2 </a:t>
            </a:r>
            <a:r>
              <a:rPr lang="en-US" sz="1600" b="1" dirty="0">
                <a:solidFill>
                  <a:srgbClr val="7030A0"/>
                </a:solidFill>
              </a:rPr>
              <a:t>is x</a:t>
            </a:r>
            <a:r>
              <a:rPr lang="en-US" sz="1600" b="1" dirty="0"/>
              <a:t>, </a:t>
            </a:r>
            <a:r>
              <a:rPr lang="en-US" sz="1600" b="1" dirty="0">
                <a:solidFill>
                  <a:srgbClr val="00B050"/>
                </a:solidFill>
              </a:rPr>
              <a:t>so k is m</a:t>
            </a:r>
            <a:r>
              <a:rPr lang="en-US" sz="1600" b="1" dirty="0"/>
              <a:t>. </a:t>
            </a:r>
            <a:endParaRPr lang="en-US" sz="1600" b="1" baseline="30000" dirty="0"/>
          </a:p>
          <a:p>
            <a:r>
              <a:rPr lang="en-US" sz="1600" b="1" dirty="0">
                <a:solidFill>
                  <a:srgbClr val="0070C0"/>
                </a:solidFill>
              </a:rPr>
              <a:t>D</a:t>
            </a:r>
            <a:r>
              <a:rPr lang="en-US" sz="1600" b="1" dirty="0"/>
              <a:t> = </a:t>
            </a:r>
            <a:r>
              <a:rPr lang="en-US" sz="1600" b="1" dirty="0">
                <a:solidFill>
                  <a:srgbClr val="00B050"/>
                </a:solidFill>
              </a:rPr>
              <a:t>(½ a) </a:t>
            </a:r>
            <a:r>
              <a:rPr lang="en-US" sz="1600" b="1" dirty="0">
                <a:solidFill>
                  <a:srgbClr val="7030A0"/>
                </a:solidFill>
              </a:rPr>
              <a:t>t</a:t>
            </a:r>
            <a:r>
              <a:rPr lang="en-US" sz="1600" b="1" baseline="30000" dirty="0">
                <a:solidFill>
                  <a:srgbClr val="7030A0"/>
                </a:solidFill>
              </a:rPr>
              <a:t>2 </a:t>
            </a:r>
            <a:r>
              <a:rPr lang="en-US" sz="1600" b="1" dirty="0"/>
              <a:t>…………… The equations match, so </a:t>
            </a:r>
            <a:r>
              <a:rPr lang="en-US" sz="1600" b="1" dirty="0">
                <a:solidFill>
                  <a:srgbClr val="00B050"/>
                </a:solidFill>
              </a:rPr>
              <a:t>k = ½ a = m</a:t>
            </a:r>
            <a:endParaRPr lang="en-US" sz="1600" b="1" baseline="30000" dirty="0">
              <a:solidFill>
                <a:srgbClr val="00B050"/>
              </a:solidFill>
            </a:endParaRPr>
          </a:p>
          <a:p>
            <a:endParaRPr lang="en-US" sz="1600" baseline="30000" dirty="0"/>
          </a:p>
          <a:p>
            <a:r>
              <a:rPr lang="en-US" sz="1600" dirty="0"/>
              <a:t>Look how similar they are. Can you see that comparing these two equations shows us that </a:t>
            </a:r>
            <a:r>
              <a:rPr lang="en-US" sz="1600" b="1" dirty="0">
                <a:solidFill>
                  <a:srgbClr val="00B050"/>
                </a:solidFill>
              </a:rPr>
              <a:t>our constant of proportionality k = ½ a (</a:t>
            </a:r>
            <a:r>
              <a:rPr lang="en-US" sz="1600" b="1" dirty="0" err="1">
                <a:solidFill>
                  <a:srgbClr val="00B050"/>
                </a:solidFill>
              </a:rPr>
              <a:t>ie</a:t>
            </a:r>
            <a:r>
              <a:rPr lang="en-US" sz="1600" b="1" dirty="0">
                <a:solidFill>
                  <a:srgbClr val="00B050"/>
                </a:solidFill>
              </a:rPr>
              <a:t>. the gradient of the line, m = ½ a). So we can find “a” by using the gradient. </a:t>
            </a:r>
          </a:p>
        </p:txBody>
      </p:sp>
      <p:sp>
        <p:nvSpPr>
          <p:cNvPr id="9" name="TextBox 8">
            <a:extLst>
              <a:ext uri="{FF2B5EF4-FFF2-40B4-BE49-F238E27FC236}">
                <a16:creationId xmlns:a16="http://schemas.microsoft.com/office/drawing/2014/main" id="{0CCC3FC8-1C1A-EA4F-83D5-B6F6D1355209}"/>
              </a:ext>
            </a:extLst>
          </p:cNvPr>
          <p:cNvSpPr txBox="1"/>
          <p:nvPr/>
        </p:nvSpPr>
        <p:spPr>
          <a:xfrm>
            <a:off x="110216" y="4876800"/>
            <a:ext cx="8822871" cy="338554"/>
          </a:xfrm>
          <a:prstGeom prst="rect">
            <a:avLst/>
          </a:prstGeom>
          <a:noFill/>
        </p:spPr>
        <p:txBody>
          <a:bodyPr wrap="square" rtlCol="0">
            <a:spAutoFit/>
          </a:bodyPr>
          <a:lstStyle/>
          <a:p>
            <a:r>
              <a:rPr lang="en-AE" sz="1600" b="1" dirty="0">
                <a:solidFill>
                  <a:srgbClr val="FF0000"/>
                </a:solidFill>
              </a:rPr>
              <a:t>Sample Question: Given the formula </a:t>
            </a:r>
            <a:r>
              <a:rPr lang="en-US" sz="1600" b="1" dirty="0">
                <a:solidFill>
                  <a:srgbClr val="FF0000"/>
                </a:solidFill>
              </a:rPr>
              <a:t> D = ½ a t</a:t>
            </a:r>
            <a:r>
              <a:rPr lang="en-US" sz="1600" b="1" baseline="30000" dirty="0">
                <a:solidFill>
                  <a:srgbClr val="FF0000"/>
                </a:solidFill>
              </a:rPr>
              <a:t>2</a:t>
            </a:r>
            <a:r>
              <a:rPr lang="en-US" sz="1600" b="1" dirty="0">
                <a:solidFill>
                  <a:srgbClr val="FF0000"/>
                </a:solidFill>
              </a:rPr>
              <a:t>, use the graph to calculate the acceleration of the ball. </a:t>
            </a:r>
            <a:endParaRPr lang="en-AE" sz="1600" b="1" dirty="0">
              <a:solidFill>
                <a:srgbClr val="FF0000"/>
              </a:solidFill>
            </a:endParaRPr>
          </a:p>
        </p:txBody>
      </p:sp>
      <p:sp>
        <p:nvSpPr>
          <p:cNvPr id="4" name="TextBox 3">
            <a:extLst>
              <a:ext uri="{FF2B5EF4-FFF2-40B4-BE49-F238E27FC236}">
                <a16:creationId xmlns:a16="http://schemas.microsoft.com/office/drawing/2014/main" id="{48A3E3D1-0401-684C-8BEF-40D9A78474B3}"/>
              </a:ext>
            </a:extLst>
          </p:cNvPr>
          <p:cNvSpPr txBox="1"/>
          <p:nvPr/>
        </p:nvSpPr>
        <p:spPr>
          <a:xfrm>
            <a:off x="3826835" y="5341294"/>
            <a:ext cx="5317165" cy="1323439"/>
          </a:xfrm>
          <a:prstGeom prst="rect">
            <a:avLst/>
          </a:prstGeom>
          <a:noFill/>
        </p:spPr>
        <p:txBody>
          <a:bodyPr wrap="square" rtlCol="0">
            <a:spAutoFit/>
          </a:bodyPr>
          <a:lstStyle/>
          <a:p>
            <a:r>
              <a:rPr lang="en-AE" sz="1600" b="1" i="1" dirty="0">
                <a:solidFill>
                  <a:srgbClr val="FF0000"/>
                </a:solidFill>
              </a:rPr>
              <a:t>Note: </a:t>
            </a:r>
            <a:r>
              <a:rPr lang="en-AE" sz="1600" i="1" dirty="0"/>
              <a:t>Notice how when we calculated the gradient earlier we divided the rise over the run which was 760 m divided by 3200 s</a:t>
            </a:r>
            <a:r>
              <a:rPr lang="en-AE" sz="1600" i="1" baseline="30000" dirty="0"/>
              <a:t>2</a:t>
            </a:r>
            <a:r>
              <a:rPr lang="en-AE" sz="1600" i="1" dirty="0"/>
              <a:t>. The answer was 0.24 and the unit would be m/s</a:t>
            </a:r>
            <a:r>
              <a:rPr lang="en-AE" sz="1600" i="1" baseline="30000" dirty="0"/>
              <a:t>2</a:t>
            </a:r>
            <a:r>
              <a:rPr lang="en-AE" sz="1600" i="1" dirty="0"/>
              <a:t>, which is the unit of acceleration. </a:t>
            </a:r>
            <a:r>
              <a:rPr lang="en-AE" sz="1600" b="1" i="1" dirty="0"/>
              <a:t>Checking the unit of the gradient gives a clue about what it can be used to find. </a:t>
            </a:r>
          </a:p>
        </p:txBody>
      </p:sp>
      <p:pic>
        <p:nvPicPr>
          <p:cNvPr id="10" name="Picture 9">
            <a:extLst>
              <a:ext uri="{FF2B5EF4-FFF2-40B4-BE49-F238E27FC236}">
                <a16:creationId xmlns:a16="http://schemas.microsoft.com/office/drawing/2014/main" id="{6209C218-C126-EF44-A4D8-E976D3C84060}"/>
              </a:ext>
            </a:extLst>
          </p:cNvPr>
          <p:cNvPicPr>
            <a:picLocks noChangeAspect="1"/>
          </p:cNvPicPr>
          <p:nvPr/>
        </p:nvPicPr>
        <p:blipFill>
          <a:blip r:embed="rId2"/>
          <a:stretch>
            <a:fillRect/>
          </a:stretch>
        </p:blipFill>
        <p:spPr>
          <a:xfrm>
            <a:off x="5410200" y="2296557"/>
            <a:ext cx="3688453" cy="2195127"/>
          </a:xfrm>
          <a:prstGeom prst="rect">
            <a:avLst/>
          </a:prstGeom>
        </p:spPr>
      </p:pic>
      <p:sp>
        <p:nvSpPr>
          <p:cNvPr id="5" name="TextBox 4">
            <a:extLst>
              <a:ext uri="{FF2B5EF4-FFF2-40B4-BE49-F238E27FC236}">
                <a16:creationId xmlns:a16="http://schemas.microsoft.com/office/drawing/2014/main" id="{C7DB3B75-4E93-2C4B-B02F-BAE73DD7E488}"/>
              </a:ext>
            </a:extLst>
          </p:cNvPr>
          <p:cNvSpPr txBox="1"/>
          <p:nvPr/>
        </p:nvSpPr>
        <p:spPr>
          <a:xfrm>
            <a:off x="110217" y="1631669"/>
            <a:ext cx="8670472" cy="615553"/>
          </a:xfrm>
          <a:prstGeom prst="rect">
            <a:avLst/>
          </a:prstGeom>
          <a:noFill/>
        </p:spPr>
        <p:txBody>
          <a:bodyPr wrap="square" rtlCol="0">
            <a:spAutoFit/>
          </a:bodyPr>
          <a:lstStyle/>
          <a:p>
            <a:r>
              <a:rPr lang="en-US" sz="1600" dirty="0"/>
              <a:t>The formula relating to this investigation would be </a:t>
            </a:r>
            <a:r>
              <a:rPr lang="en-US" sz="1600" b="1" dirty="0"/>
              <a:t>D = ½ a t</a:t>
            </a:r>
            <a:r>
              <a:rPr lang="en-US" sz="1600" b="1" baseline="30000" dirty="0"/>
              <a:t>2</a:t>
            </a:r>
            <a:r>
              <a:rPr lang="en-US" sz="1600" b="1" dirty="0"/>
              <a:t> </a:t>
            </a:r>
            <a:r>
              <a:rPr lang="en-US" sz="1600" dirty="0"/>
              <a:t>where a is the acceleration of the ball. </a:t>
            </a:r>
          </a:p>
          <a:p>
            <a:endParaRPr lang="en-AE"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61483C86-0141-E841-9496-87DBB233AF84}"/>
                  </a:ext>
                </a:extLst>
              </p:cNvPr>
              <p:cNvSpPr txBox="1"/>
              <p:nvPr/>
            </p:nvSpPr>
            <p:spPr>
              <a:xfrm>
                <a:off x="110216" y="5329620"/>
                <a:ext cx="3716619" cy="1462452"/>
              </a:xfrm>
              <a:prstGeom prst="rect">
                <a:avLst/>
              </a:prstGeom>
              <a:noFill/>
            </p:spPr>
            <p:txBody>
              <a:bodyPr wrap="square" rtlCol="0">
                <a:spAutoFit/>
              </a:bodyPr>
              <a:lstStyle/>
              <a:p>
                <a:r>
                  <a:rPr lang="en-AE" sz="1600" b="1" dirty="0">
                    <a:solidFill>
                      <a:srgbClr val="00B050"/>
                    </a:solidFill>
                  </a:rPr>
                  <a:t>Sample Answer: </a:t>
                </a:r>
              </a:p>
              <a:p>
                <a:r>
                  <a:rPr lang="en-AE" sz="1600" b="1" dirty="0">
                    <a:solidFill>
                      <a:srgbClr val="00B050"/>
                    </a:solidFill>
                  </a:rPr>
                  <a:t>Gradient = m = </a:t>
                </a:r>
                <a14:m>
                  <m:oMath xmlns:m="http://schemas.openxmlformats.org/officeDocument/2006/math">
                    <m:f>
                      <m:fPr>
                        <m:ctrlPr>
                          <a:rPr lang="en-US" sz="1600" b="1" i="1" dirty="0">
                            <a:solidFill>
                              <a:srgbClr val="00B050"/>
                            </a:solidFill>
                            <a:latin typeface="Cambria Math" panose="02040503050406030204" pitchFamily="18" charset="0"/>
                          </a:rPr>
                        </m:ctrlPr>
                      </m:fPr>
                      <m:num>
                        <m:r>
                          <a:rPr lang="en-US" sz="1600" b="1" i="1" dirty="0">
                            <a:solidFill>
                              <a:srgbClr val="00B050"/>
                            </a:solidFill>
                            <a:latin typeface="Cambria Math" panose="02040503050406030204" pitchFamily="18" charset="0"/>
                          </a:rPr>
                          <m:t>𝒀</m:t>
                        </m:r>
                        <m:r>
                          <a:rPr lang="en-US" sz="1600" b="1" i="1" dirty="0">
                            <a:solidFill>
                              <a:srgbClr val="00B050"/>
                            </a:solidFill>
                            <a:latin typeface="Cambria Math" panose="02040503050406030204" pitchFamily="18" charset="0"/>
                          </a:rPr>
                          <m:t>𝟐</m:t>
                        </m:r>
                        <m:r>
                          <a:rPr lang="en-US" sz="1600" b="1" i="1" dirty="0">
                            <a:solidFill>
                              <a:srgbClr val="00B050"/>
                            </a:solidFill>
                            <a:latin typeface="Cambria Math" panose="02040503050406030204" pitchFamily="18" charset="0"/>
                          </a:rPr>
                          <m:t> −</m:t>
                        </m:r>
                        <m:r>
                          <a:rPr lang="en-US" sz="1600" b="1" i="1" dirty="0">
                            <a:solidFill>
                              <a:srgbClr val="00B050"/>
                            </a:solidFill>
                            <a:latin typeface="Cambria Math" panose="02040503050406030204" pitchFamily="18" charset="0"/>
                          </a:rPr>
                          <m:t>𝒀</m:t>
                        </m:r>
                        <m:r>
                          <a:rPr lang="en-US" sz="1600" b="1" i="1" dirty="0">
                            <a:solidFill>
                              <a:srgbClr val="00B050"/>
                            </a:solidFill>
                            <a:latin typeface="Cambria Math" panose="02040503050406030204" pitchFamily="18" charset="0"/>
                          </a:rPr>
                          <m:t>𝟏</m:t>
                        </m:r>
                      </m:num>
                      <m:den>
                        <m:r>
                          <a:rPr lang="en-US" sz="1600" b="1" i="1" dirty="0">
                            <a:solidFill>
                              <a:srgbClr val="00B050"/>
                            </a:solidFill>
                            <a:latin typeface="Cambria Math" panose="02040503050406030204" pitchFamily="18" charset="0"/>
                          </a:rPr>
                          <m:t>𝑿</m:t>
                        </m:r>
                        <m:r>
                          <a:rPr lang="en-US" sz="1600" b="1" i="1" dirty="0">
                            <a:solidFill>
                              <a:srgbClr val="00B050"/>
                            </a:solidFill>
                            <a:latin typeface="Cambria Math" panose="02040503050406030204" pitchFamily="18" charset="0"/>
                          </a:rPr>
                          <m:t>𝟐</m:t>
                        </m:r>
                        <m:r>
                          <a:rPr lang="en-US" sz="1600" b="1" i="1" dirty="0">
                            <a:solidFill>
                              <a:srgbClr val="00B050"/>
                            </a:solidFill>
                            <a:latin typeface="Cambria Math" panose="02040503050406030204" pitchFamily="18" charset="0"/>
                          </a:rPr>
                          <m:t> −</m:t>
                        </m:r>
                        <m:r>
                          <a:rPr lang="en-US" sz="1600" b="1" i="1" dirty="0">
                            <a:solidFill>
                              <a:srgbClr val="00B050"/>
                            </a:solidFill>
                            <a:latin typeface="Cambria Math" panose="02040503050406030204" pitchFamily="18" charset="0"/>
                          </a:rPr>
                          <m:t>𝑿</m:t>
                        </m:r>
                        <m:r>
                          <a:rPr lang="en-US" sz="1600" b="1" i="1" dirty="0">
                            <a:solidFill>
                              <a:srgbClr val="00B050"/>
                            </a:solidFill>
                            <a:latin typeface="Cambria Math" panose="02040503050406030204" pitchFamily="18" charset="0"/>
                          </a:rPr>
                          <m:t>𝟏</m:t>
                        </m:r>
                      </m:den>
                    </m:f>
                  </m:oMath>
                </a14:m>
                <a:r>
                  <a:rPr lang="en-US" sz="1600" b="1" dirty="0">
                    <a:solidFill>
                      <a:srgbClr val="00B050"/>
                    </a:solidFill>
                  </a:rPr>
                  <a:t> = 0.24  and m = ½ a. </a:t>
                </a:r>
              </a:p>
              <a:p>
                <a:r>
                  <a:rPr lang="en-US" sz="1600" b="1" dirty="0">
                    <a:solidFill>
                      <a:srgbClr val="00B050"/>
                    </a:solidFill>
                  </a:rPr>
                  <a:t>Therefore ½ a = 0.24</a:t>
                </a:r>
              </a:p>
              <a:p>
                <a:r>
                  <a:rPr lang="en-US" sz="1600" b="1" dirty="0">
                    <a:solidFill>
                      <a:srgbClr val="00B050"/>
                    </a:solidFill>
                  </a:rPr>
                  <a:t>Therefore a = 0.24 x 2 = 0.48 m/s</a:t>
                </a:r>
                <a:r>
                  <a:rPr lang="en-US" sz="1600" b="1" baseline="30000" dirty="0">
                    <a:solidFill>
                      <a:srgbClr val="00B050"/>
                    </a:solidFill>
                  </a:rPr>
                  <a:t>2</a:t>
                </a:r>
                <a:r>
                  <a:rPr lang="en-US" sz="1600" b="1" dirty="0">
                    <a:solidFill>
                      <a:srgbClr val="00B050"/>
                    </a:solidFill>
                  </a:rPr>
                  <a:t>. </a:t>
                </a:r>
                <a:endParaRPr lang="en-AE" sz="1600" b="1" dirty="0">
                  <a:solidFill>
                    <a:srgbClr val="00B050"/>
                  </a:solidFill>
                </a:endParaRPr>
              </a:p>
              <a:p>
                <a:endParaRPr lang="en-AE" dirty="0"/>
              </a:p>
            </p:txBody>
          </p:sp>
        </mc:Choice>
        <mc:Fallback>
          <p:sp>
            <p:nvSpPr>
              <p:cNvPr id="6" name="TextBox 5">
                <a:extLst>
                  <a:ext uri="{FF2B5EF4-FFF2-40B4-BE49-F238E27FC236}">
                    <a16:creationId xmlns:a16="http://schemas.microsoft.com/office/drawing/2014/main" id="{61483C86-0141-E841-9496-87DBB233AF84}"/>
                  </a:ext>
                </a:extLst>
              </p:cNvPr>
              <p:cNvSpPr txBox="1">
                <a:spLocks noRot="1" noChangeAspect="1" noMove="1" noResize="1" noEditPoints="1" noAdjustHandles="1" noChangeArrowheads="1" noChangeShapeType="1" noTextEdit="1"/>
              </p:cNvSpPr>
              <p:nvPr/>
            </p:nvSpPr>
            <p:spPr>
              <a:xfrm>
                <a:off x="110216" y="5329620"/>
                <a:ext cx="3716619" cy="1462452"/>
              </a:xfrm>
              <a:prstGeom prst="rect">
                <a:avLst/>
              </a:prstGeom>
              <a:blipFill>
                <a:blip r:embed="rId3"/>
                <a:stretch>
                  <a:fillRect l="-680" t="-862" r="-2041"/>
                </a:stretch>
              </a:blipFill>
            </p:spPr>
            <p:txBody>
              <a:bodyPr/>
              <a:lstStyle/>
              <a:p>
                <a:r>
                  <a:rPr lang="en-AE">
                    <a:noFill/>
                  </a:rPr>
                  <a:t> </a:t>
                </a:r>
              </a:p>
            </p:txBody>
          </p:sp>
        </mc:Fallback>
      </mc:AlternateContent>
    </p:spTree>
    <p:extLst>
      <p:ext uri="{BB962C8B-B14F-4D97-AF65-F5344CB8AC3E}">
        <p14:creationId xmlns:p14="http://schemas.microsoft.com/office/powerpoint/2010/main" val="369825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090"/>
            <a:ext cx="8229600" cy="1143000"/>
          </a:xfrm>
        </p:spPr>
        <p:txBody>
          <a:bodyPr>
            <a:normAutofit/>
          </a:bodyPr>
          <a:lstStyle/>
          <a:p>
            <a:r>
              <a:rPr lang="en-US" b="1" u="sng" dirty="0"/>
              <a:t>Writing a Conclusion</a:t>
            </a:r>
          </a:p>
        </p:txBody>
      </p:sp>
      <p:sp>
        <p:nvSpPr>
          <p:cNvPr id="4" name="TextBox 3">
            <a:extLst>
              <a:ext uri="{FF2B5EF4-FFF2-40B4-BE49-F238E27FC236}">
                <a16:creationId xmlns:a16="http://schemas.microsoft.com/office/drawing/2014/main" id="{8BF88E58-9115-8842-896D-2C05936E0BE8}"/>
              </a:ext>
            </a:extLst>
          </p:cNvPr>
          <p:cNvSpPr txBox="1"/>
          <p:nvPr/>
        </p:nvSpPr>
        <p:spPr>
          <a:xfrm>
            <a:off x="107146" y="5273833"/>
            <a:ext cx="8848735" cy="1661993"/>
          </a:xfrm>
          <a:prstGeom prst="rect">
            <a:avLst/>
          </a:prstGeom>
          <a:noFill/>
        </p:spPr>
        <p:txBody>
          <a:bodyPr wrap="square" rtlCol="0">
            <a:spAutoFit/>
          </a:bodyPr>
          <a:lstStyle/>
          <a:p>
            <a:r>
              <a:rPr lang="en-US" sz="1700" b="1" dirty="0">
                <a:solidFill>
                  <a:srgbClr val="00B050"/>
                </a:solidFill>
              </a:rPr>
              <a:t>Example Answer: </a:t>
            </a:r>
          </a:p>
          <a:p>
            <a:r>
              <a:rPr lang="en-US" sz="1700" dirty="0"/>
              <a:t>The hypothesis for this investigation was that the distance would be directly proportional to the time. Since the graph of distance vs time showed a curve, not a straight line, the data does not support this hypothesis. However the graph of distance against the square of the time showed a straight line through the origin showing that D ∝ t</a:t>
            </a:r>
            <a:r>
              <a:rPr lang="en-US" sz="1700" baseline="30000" dirty="0"/>
              <a:t>2</a:t>
            </a:r>
            <a:r>
              <a:rPr lang="en-US" sz="1700" dirty="0"/>
              <a:t>. Therefore as t</a:t>
            </a:r>
            <a:r>
              <a:rPr lang="en-US" sz="1700" baseline="30000" dirty="0"/>
              <a:t>2</a:t>
            </a:r>
            <a:r>
              <a:rPr lang="en-US" sz="1700" dirty="0"/>
              <a:t> doubles, D will double. </a:t>
            </a:r>
          </a:p>
          <a:p>
            <a:endParaRPr lang="en-AE" sz="1700" dirty="0"/>
          </a:p>
        </p:txBody>
      </p:sp>
      <p:sp>
        <p:nvSpPr>
          <p:cNvPr id="5" name="TextBox 4">
            <a:extLst>
              <a:ext uri="{FF2B5EF4-FFF2-40B4-BE49-F238E27FC236}">
                <a16:creationId xmlns:a16="http://schemas.microsoft.com/office/drawing/2014/main" id="{4BAD4F90-EAF4-FB48-B4FF-43AB7E3C4401}"/>
              </a:ext>
            </a:extLst>
          </p:cNvPr>
          <p:cNvSpPr txBox="1"/>
          <p:nvPr/>
        </p:nvSpPr>
        <p:spPr>
          <a:xfrm>
            <a:off x="109412" y="793276"/>
            <a:ext cx="4769424" cy="4816703"/>
          </a:xfrm>
          <a:prstGeom prst="rect">
            <a:avLst/>
          </a:prstGeom>
          <a:noFill/>
        </p:spPr>
        <p:txBody>
          <a:bodyPr wrap="square" rtlCol="0">
            <a:spAutoFit/>
          </a:bodyPr>
          <a:lstStyle/>
          <a:p>
            <a:r>
              <a:rPr lang="en-US" sz="1700" b="1" dirty="0">
                <a:solidFill>
                  <a:srgbClr val="FF0000"/>
                </a:solidFill>
              </a:rPr>
              <a:t>Step 1: State and justify </a:t>
            </a:r>
            <a:r>
              <a:rPr lang="en-US" sz="1700" dirty="0">
                <a:solidFill>
                  <a:srgbClr val="FF0000"/>
                </a:solidFill>
              </a:rPr>
              <a:t>whether</a:t>
            </a:r>
            <a:r>
              <a:rPr lang="en-US" sz="1700" b="1" dirty="0">
                <a:solidFill>
                  <a:srgbClr val="FF0000"/>
                </a:solidFill>
              </a:rPr>
              <a:t> </a:t>
            </a:r>
            <a:r>
              <a:rPr lang="en-US" sz="1700" dirty="0">
                <a:solidFill>
                  <a:srgbClr val="FF0000"/>
                </a:solidFill>
              </a:rPr>
              <a:t>your results support the hypothesis or not </a:t>
            </a:r>
            <a:r>
              <a:rPr lang="en-US" sz="1700" b="1" dirty="0"/>
              <a:t>or</a:t>
            </a:r>
            <a:r>
              <a:rPr lang="en-US" sz="1700" dirty="0">
                <a:solidFill>
                  <a:srgbClr val="FF0000"/>
                </a:solidFill>
              </a:rPr>
              <a:t> </a:t>
            </a:r>
            <a:r>
              <a:rPr lang="en-US" sz="1700" b="1" dirty="0">
                <a:solidFill>
                  <a:srgbClr val="FF0000"/>
                </a:solidFill>
              </a:rPr>
              <a:t>State and justify </a:t>
            </a:r>
            <a:r>
              <a:rPr lang="en-US" sz="1700" dirty="0">
                <a:solidFill>
                  <a:srgbClr val="FF0000"/>
                </a:solidFill>
              </a:rPr>
              <a:t>an</a:t>
            </a:r>
            <a:r>
              <a:rPr lang="en-US" sz="1700" b="1" dirty="0">
                <a:solidFill>
                  <a:srgbClr val="FF0000"/>
                </a:solidFill>
              </a:rPr>
              <a:t> </a:t>
            </a:r>
            <a:r>
              <a:rPr lang="en-US" sz="1700" dirty="0">
                <a:solidFill>
                  <a:srgbClr val="FF0000"/>
                </a:solidFill>
              </a:rPr>
              <a:t>answer</a:t>
            </a:r>
            <a:r>
              <a:rPr lang="en-US" sz="1700" b="1" dirty="0">
                <a:solidFill>
                  <a:srgbClr val="FF0000"/>
                </a:solidFill>
              </a:rPr>
              <a:t> </a:t>
            </a:r>
            <a:r>
              <a:rPr lang="en-US" sz="1700" dirty="0">
                <a:solidFill>
                  <a:srgbClr val="FF0000"/>
                </a:solidFill>
              </a:rPr>
              <a:t>to the Research Question. </a:t>
            </a:r>
            <a:r>
              <a:rPr lang="en-US" sz="1700" b="1" dirty="0">
                <a:solidFill>
                  <a:srgbClr val="FF0000"/>
                </a:solidFill>
              </a:rPr>
              <a:t>Use data form the experiment to justify your statement </a:t>
            </a:r>
            <a:r>
              <a:rPr lang="en-US" sz="1700" dirty="0">
                <a:solidFill>
                  <a:srgbClr val="FF0000"/>
                </a:solidFill>
              </a:rPr>
              <a:t>in either case. </a:t>
            </a:r>
            <a:endParaRPr lang="en-US" sz="1700" b="1" dirty="0">
              <a:solidFill>
                <a:srgbClr val="00B050"/>
              </a:solidFill>
            </a:endParaRPr>
          </a:p>
          <a:p>
            <a:endParaRPr lang="en-US" sz="1700" b="1" dirty="0">
              <a:solidFill>
                <a:srgbClr val="00B050"/>
              </a:solidFill>
            </a:endParaRPr>
          </a:p>
          <a:p>
            <a:r>
              <a:rPr lang="en-US" sz="1700" b="1" dirty="0">
                <a:solidFill>
                  <a:srgbClr val="00B050"/>
                </a:solidFill>
              </a:rPr>
              <a:t>Sample Question: </a:t>
            </a:r>
          </a:p>
          <a:p>
            <a:endParaRPr lang="en-US" sz="1700" dirty="0">
              <a:solidFill>
                <a:srgbClr val="00B050"/>
              </a:solidFill>
            </a:endParaRPr>
          </a:p>
          <a:p>
            <a:r>
              <a:rPr lang="en-US" sz="1700" dirty="0"/>
              <a:t>A student hypothesized that the distance travelled by the ball when falling down the ramp would be directly proportional to the time. Discuss whether the data provided supports the hypothesis. </a:t>
            </a:r>
          </a:p>
          <a:p>
            <a:endParaRPr lang="en-US" sz="1700" b="1" i="1" dirty="0">
              <a:solidFill>
                <a:srgbClr val="FF0000"/>
              </a:solidFill>
            </a:endParaRPr>
          </a:p>
          <a:p>
            <a:r>
              <a:rPr lang="en-US" sz="1700" b="1" i="1" dirty="0">
                <a:solidFill>
                  <a:srgbClr val="FF0000"/>
                </a:solidFill>
              </a:rPr>
              <a:t>Note: </a:t>
            </a:r>
            <a:r>
              <a:rPr lang="en-US" sz="1700" i="1" dirty="0"/>
              <a:t>We will use the data collected and shown on the two graphs provided from the previous slides to write our conclusion based on this question.</a:t>
            </a:r>
          </a:p>
          <a:p>
            <a:endParaRPr lang="en-US" sz="1700" i="1" dirty="0"/>
          </a:p>
          <a:p>
            <a:endParaRPr lang="en-AE" dirty="0"/>
          </a:p>
        </p:txBody>
      </p:sp>
      <p:pic>
        <p:nvPicPr>
          <p:cNvPr id="6" name="Picture 5">
            <a:extLst>
              <a:ext uri="{FF2B5EF4-FFF2-40B4-BE49-F238E27FC236}">
                <a16:creationId xmlns:a16="http://schemas.microsoft.com/office/drawing/2014/main" id="{8EE12587-D099-D643-B604-BCD0032F1295}"/>
              </a:ext>
            </a:extLst>
          </p:cNvPr>
          <p:cNvPicPr>
            <a:picLocks noChangeAspect="1"/>
          </p:cNvPicPr>
          <p:nvPr/>
        </p:nvPicPr>
        <p:blipFill>
          <a:blip r:embed="rId2"/>
          <a:stretch>
            <a:fillRect/>
          </a:stretch>
        </p:blipFill>
        <p:spPr>
          <a:xfrm>
            <a:off x="4878836" y="753170"/>
            <a:ext cx="4155752" cy="2266183"/>
          </a:xfrm>
          <a:prstGeom prst="rect">
            <a:avLst/>
          </a:prstGeom>
        </p:spPr>
      </p:pic>
      <p:pic>
        <p:nvPicPr>
          <p:cNvPr id="7" name="Picture 6">
            <a:extLst>
              <a:ext uri="{FF2B5EF4-FFF2-40B4-BE49-F238E27FC236}">
                <a16:creationId xmlns:a16="http://schemas.microsoft.com/office/drawing/2014/main" id="{AC5C57B4-9548-A740-8ABD-ED1A4524EA00}"/>
              </a:ext>
            </a:extLst>
          </p:cNvPr>
          <p:cNvPicPr>
            <a:picLocks noChangeAspect="1"/>
          </p:cNvPicPr>
          <p:nvPr/>
        </p:nvPicPr>
        <p:blipFill>
          <a:blip r:embed="rId3"/>
          <a:stretch>
            <a:fillRect/>
          </a:stretch>
        </p:blipFill>
        <p:spPr>
          <a:xfrm>
            <a:off x="4967822" y="3040689"/>
            <a:ext cx="3988059" cy="2414992"/>
          </a:xfrm>
          <a:prstGeom prst="rect">
            <a:avLst/>
          </a:prstGeom>
        </p:spPr>
      </p:pic>
    </p:spTree>
    <p:extLst>
      <p:ext uri="{BB962C8B-B14F-4D97-AF65-F5344CB8AC3E}">
        <p14:creationId xmlns:p14="http://schemas.microsoft.com/office/powerpoint/2010/main" val="277663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
            <a:ext cx="8229600" cy="1143000"/>
          </a:xfrm>
        </p:spPr>
        <p:txBody>
          <a:bodyPr>
            <a:normAutofit/>
          </a:bodyPr>
          <a:lstStyle/>
          <a:p>
            <a:r>
              <a:rPr lang="en-US" b="1" u="sng" dirty="0"/>
              <a:t>Writing a Conclusion</a:t>
            </a:r>
          </a:p>
        </p:txBody>
      </p:sp>
      <p:sp>
        <p:nvSpPr>
          <p:cNvPr id="3" name="Content Placeholder 2"/>
          <p:cNvSpPr>
            <a:spLocks noGrp="1"/>
          </p:cNvSpPr>
          <p:nvPr>
            <p:ph idx="1"/>
          </p:nvPr>
        </p:nvSpPr>
        <p:spPr>
          <a:xfrm>
            <a:off x="114300" y="685800"/>
            <a:ext cx="8915400" cy="6057900"/>
          </a:xfrm>
        </p:spPr>
        <p:txBody>
          <a:bodyPr>
            <a:noAutofit/>
          </a:bodyPr>
          <a:lstStyle/>
          <a:p>
            <a:pPr marL="0">
              <a:spcBef>
                <a:spcPts val="0"/>
              </a:spcBef>
              <a:buNone/>
            </a:pPr>
            <a:endParaRPr lang="en-US" sz="1600" dirty="0"/>
          </a:p>
          <a:p>
            <a:pPr marL="0">
              <a:spcBef>
                <a:spcPts val="0"/>
              </a:spcBef>
              <a:buNone/>
            </a:pPr>
            <a:r>
              <a:rPr lang="en-US" sz="1600" b="1" dirty="0">
                <a:solidFill>
                  <a:srgbClr val="FF0000"/>
                </a:solidFill>
              </a:rPr>
              <a:t>Step 2: Include scientific reasoning </a:t>
            </a:r>
            <a:r>
              <a:rPr lang="en-US" sz="1600" dirty="0">
                <a:solidFill>
                  <a:srgbClr val="FF0000"/>
                </a:solidFill>
              </a:rPr>
              <a:t>to explain your conclusion. </a:t>
            </a:r>
          </a:p>
          <a:p>
            <a:pPr marL="0">
              <a:spcBef>
                <a:spcPts val="0"/>
              </a:spcBef>
              <a:buNone/>
            </a:pPr>
            <a:endParaRPr lang="en-US" sz="1600" dirty="0"/>
          </a:p>
          <a:p>
            <a:pPr marL="0">
              <a:spcBef>
                <a:spcPts val="0"/>
              </a:spcBef>
              <a:buNone/>
            </a:pPr>
            <a:r>
              <a:rPr lang="en-US" sz="1600" b="1" dirty="0">
                <a:solidFill>
                  <a:srgbClr val="00B050"/>
                </a:solidFill>
              </a:rPr>
              <a:t>Example Answer: </a:t>
            </a:r>
          </a:p>
          <a:p>
            <a:pPr marL="0">
              <a:spcBef>
                <a:spcPts val="0"/>
              </a:spcBef>
              <a:buNone/>
            </a:pPr>
            <a:endParaRPr lang="en-US" sz="1600" b="1" dirty="0">
              <a:solidFill>
                <a:srgbClr val="00B050"/>
              </a:solidFill>
            </a:endParaRPr>
          </a:p>
          <a:p>
            <a:pPr marL="0">
              <a:spcBef>
                <a:spcPts val="0"/>
              </a:spcBef>
              <a:buNone/>
            </a:pPr>
            <a:r>
              <a:rPr lang="en-US" sz="1600" dirty="0"/>
              <a:t>The graph shows that the speed of the object was increasing, </a:t>
            </a:r>
            <a:r>
              <a:rPr lang="en-US" sz="1600" dirty="0" err="1"/>
              <a:t>ie</a:t>
            </a:r>
            <a:r>
              <a:rPr lang="en-US" sz="1600" dirty="0"/>
              <a:t>. it was accelerating. This is shown by the data since the gradient of a distance time graph equals the speed and the gradient of this graph is increasing as time increases.</a:t>
            </a:r>
          </a:p>
          <a:p>
            <a:pPr marL="0">
              <a:spcBef>
                <a:spcPts val="0"/>
              </a:spcBef>
              <a:buNone/>
            </a:pPr>
            <a:endParaRPr lang="en-US" sz="1600" dirty="0"/>
          </a:p>
          <a:p>
            <a:pPr marL="0">
              <a:spcBef>
                <a:spcPts val="0"/>
              </a:spcBef>
              <a:buNone/>
            </a:pPr>
            <a:r>
              <a:rPr lang="en-US" sz="1600" dirty="0"/>
              <a:t>For an object to accelerate there must be an unbalanced force acting on it. In this case, the force due to gravity (</a:t>
            </a:r>
            <a:r>
              <a:rPr lang="en-US" sz="1600" dirty="0" err="1"/>
              <a:t>ie</a:t>
            </a:r>
            <a:r>
              <a:rPr lang="en-US" sz="1600" dirty="0"/>
              <a:t>. the object’s weight) is pulling it down the slope. This force must be bigger than the total resistive force experienced by the ball in the opposite direction (</a:t>
            </a:r>
            <a:r>
              <a:rPr lang="en-US" sz="1600" dirty="0" err="1"/>
              <a:t>ie</a:t>
            </a:r>
            <a:r>
              <a:rPr lang="en-US" sz="1600" dirty="0"/>
              <a:t>. friction + drag). This means it would have an unbalanced force down the slope which results in an acceleration in that direction.</a:t>
            </a:r>
          </a:p>
          <a:p>
            <a:pPr marL="0">
              <a:spcBef>
                <a:spcPts val="0"/>
              </a:spcBef>
              <a:buNone/>
            </a:pPr>
            <a:endParaRPr lang="en-US" sz="1600" dirty="0"/>
          </a:p>
          <a:p>
            <a:pPr marL="0">
              <a:spcBef>
                <a:spcPts val="0"/>
              </a:spcBef>
              <a:buNone/>
            </a:pPr>
            <a:r>
              <a:rPr lang="en-US" sz="1600" dirty="0"/>
              <a:t>However, if the velocity continues to increase, the drag force will also increase until the resistive forces (</a:t>
            </a:r>
            <a:r>
              <a:rPr lang="en-US" sz="1600" dirty="0" err="1"/>
              <a:t>ie</a:t>
            </a:r>
            <a:r>
              <a:rPr lang="en-US" sz="1600" dirty="0"/>
              <a:t>. the drag + friction) equal the force of gravity pulling the ball down the slope. At this point the speed would be constant since there would no longer be an unbalanced force acting on the ball. At this point the gradient of the distance time graph would be constant and the distance and time would increase proportionally from this point.</a:t>
            </a:r>
          </a:p>
          <a:p>
            <a:pPr marL="0">
              <a:spcBef>
                <a:spcPts val="0"/>
              </a:spcBef>
              <a:buNone/>
            </a:pPr>
            <a:endParaRPr lang="en-US" sz="1600" dirty="0"/>
          </a:p>
          <a:p>
            <a:pPr marL="0">
              <a:spcBef>
                <a:spcPts val="0"/>
              </a:spcBef>
              <a:buNone/>
            </a:pPr>
            <a:r>
              <a:rPr lang="en-US" sz="1600" b="1" i="1" dirty="0">
                <a:solidFill>
                  <a:srgbClr val="FF0000"/>
                </a:solidFill>
              </a:rPr>
              <a:t>Note: </a:t>
            </a:r>
            <a:r>
              <a:rPr lang="en-US" sz="1600" i="1" dirty="0"/>
              <a:t>You wouldn’t necessarily need to write all this to get the marks, but I’m trying to show the examiner as much “Physics” as I can so that he/she knows that I have a good understanding of the concepts (if I have some extra time at the end of the exam for example). That way, even if parts of my answer are not in the </a:t>
            </a:r>
            <a:r>
              <a:rPr lang="en-US" sz="1600" i="1" dirty="0" err="1"/>
              <a:t>markscheme</a:t>
            </a:r>
            <a:r>
              <a:rPr lang="en-US" sz="1600" i="1" dirty="0"/>
              <a:t> specifically, I may get the benefit of the doubt if the </a:t>
            </a:r>
            <a:r>
              <a:rPr lang="en-US" sz="1600" i="1" dirty="0" err="1"/>
              <a:t>markscheme</a:t>
            </a:r>
            <a:r>
              <a:rPr lang="en-US" sz="1600" i="1" dirty="0"/>
              <a:t> allows (</a:t>
            </a:r>
            <a:r>
              <a:rPr lang="en-US" sz="1600" i="1" dirty="0" err="1"/>
              <a:t>ie</a:t>
            </a:r>
            <a:r>
              <a:rPr lang="en-US" sz="1600" i="1" dirty="0"/>
              <a:t>. “OWTTE”). </a:t>
            </a:r>
            <a:endParaRPr lang="en-US" sz="1600" b="1" i="1" dirty="0"/>
          </a:p>
        </p:txBody>
      </p:sp>
    </p:spTree>
    <p:extLst>
      <p:ext uri="{BB962C8B-B14F-4D97-AF65-F5344CB8AC3E}">
        <p14:creationId xmlns:p14="http://schemas.microsoft.com/office/powerpoint/2010/main" val="350489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a:t>Criterion C – Results, Analysis, Conclusion and Evaluation</a:t>
            </a:r>
          </a:p>
        </p:txBody>
      </p:sp>
      <p:sp>
        <p:nvSpPr>
          <p:cNvPr id="3" name="Content Placeholder 2"/>
          <p:cNvSpPr>
            <a:spLocks noGrp="1"/>
          </p:cNvSpPr>
          <p:nvPr>
            <p:ph idx="1"/>
          </p:nvPr>
        </p:nvSpPr>
        <p:spPr>
          <a:xfrm>
            <a:off x="228600" y="1447800"/>
            <a:ext cx="8458200" cy="4267200"/>
          </a:xfrm>
        </p:spPr>
        <p:txBody>
          <a:bodyPr>
            <a:normAutofit/>
          </a:bodyPr>
          <a:lstStyle/>
          <a:p>
            <a:pPr>
              <a:buNone/>
            </a:pPr>
            <a:r>
              <a:rPr lang="en-US" sz="1600" dirty="0"/>
              <a:t>Criterion C is all about what information you can get from your results and how you can </a:t>
            </a:r>
          </a:p>
          <a:p>
            <a:pPr>
              <a:buNone/>
            </a:pPr>
            <a:r>
              <a:rPr lang="en-US" sz="1600" dirty="0"/>
              <a:t>evaluate and improve the method to account for limitations and uncertainties. It consists of 3 main</a:t>
            </a:r>
          </a:p>
          <a:p>
            <a:pPr>
              <a:buNone/>
            </a:pPr>
            <a:r>
              <a:rPr lang="en-US" sz="1600" dirty="0"/>
              <a:t>sections, some of which can be divided further into other sections or what the MYP calls “strands”. </a:t>
            </a:r>
          </a:p>
          <a:p>
            <a:pPr>
              <a:buNone/>
            </a:pPr>
            <a:endParaRPr lang="en-US" sz="1600" b="1" dirty="0"/>
          </a:p>
          <a:p>
            <a:pPr>
              <a:buNone/>
            </a:pPr>
            <a:r>
              <a:rPr lang="en-US" sz="1600" b="1" dirty="0"/>
              <a:t>Results: </a:t>
            </a:r>
            <a:r>
              <a:rPr lang="en-US" sz="1600" dirty="0"/>
              <a:t>Divided into two sections </a:t>
            </a:r>
          </a:p>
          <a:p>
            <a:r>
              <a:rPr lang="en-US" sz="1600" dirty="0"/>
              <a:t>Strand (</a:t>
            </a:r>
            <a:r>
              <a:rPr lang="en-US" sz="1600" dirty="0" err="1"/>
              <a:t>i</a:t>
            </a:r>
            <a:r>
              <a:rPr lang="en-US" sz="1600" dirty="0"/>
              <a:t>) – Creating Results Tables and Graphs</a:t>
            </a:r>
          </a:p>
          <a:p>
            <a:r>
              <a:rPr lang="en-US" sz="1600" dirty="0"/>
              <a:t>Strand (ii) – Analysis and Interpreting the results </a:t>
            </a:r>
          </a:p>
          <a:p>
            <a:pPr>
              <a:buNone/>
            </a:pPr>
            <a:endParaRPr lang="en-US" sz="1600" b="1" dirty="0"/>
          </a:p>
          <a:p>
            <a:pPr>
              <a:buNone/>
            </a:pPr>
            <a:r>
              <a:rPr lang="en-US" sz="1600" b="1" dirty="0"/>
              <a:t>Conclusion: </a:t>
            </a:r>
            <a:r>
              <a:rPr lang="en-US" sz="1600" dirty="0"/>
              <a:t>Strand (iii) – Answering the RQ,</a:t>
            </a:r>
          </a:p>
          <a:p>
            <a:pPr>
              <a:buNone/>
            </a:pPr>
            <a:r>
              <a:rPr lang="en-US" sz="1600" dirty="0"/>
              <a:t>discussing the hypothesis and giving an explanation. </a:t>
            </a:r>
          </a:p>
          <a:p>
            <a:pPr>
              <a:buNone/>
            </a:pPr>
            <a:endParaRPr lang="en-US" sz="1600" b="1" dirty="0"/>
          </a:p>
          <a:p>
            <a:pPr>
              <a:buNone/>
            </a:pPr>
            <a:r>
              <a:rPr lang="en-US" sz="1600" b="1" dirty="0"/>
              <a:t>Evaluation: </a:t>
            </a:r>
            <a:r>
              <a:rPr lang="en-US" sz="1600" dirty="0"/>
              <a:t>Also divided into two sections</a:t>
            </a:r>
          </a:p>
          <a:p>
            <a:r>
              <a:rPr lang="en-US" sz="1600" dirty="0"/>
              <a:t>Strand (iv) – Evaluating the method</a:t>
            </a:r>
          </a:p>
          <a:p>
            <a:r>
              <a:rPr lang="en-US" sz="1600" dirty="0"/>
              <a:t>Strand (v) – Describing improvements</a:t>
            </a:r>
          </a:p>
          <a:p>
            <a:pPr>
              <a:buNone/>
            </a:pPr>
            <a:endParaRPr lang="en-US" sz="1600" b="1" dirty="0"/>
          </a:p>
          <a:p>
            <a:pPr marL="0" indent="0">
              <a:buNone/>
            </a:pPr>
            <a:endParaRPr lang="en-IE" sz="1600" dirty="0"/>
          </a:p>
        </p:txBody>
      </p:sp>
      <p:sp>
        <p:nvSpPr>
          <p:cNvPr id="4" name="TextBox 3">
            <a:extLst>
              <a:ext uri="{FF2B5EF4-FFF2-40B4-BE49-F238E27FC236}">
                <a16:creationId xmlns:a16="http://schemas.microsoft.com/office/drawing/2014/main" id="{2EAC4837-EC9D-7E45-8192-F25639EBA458}"/>
              </a:ext>
            </a:extLst>
          </p:cNvPr>
          <p:cNvSpPr txBox="1"/>
          <p:nvPr/>
        </p:nvSpPr>
        <p:spPr>
          <a:xfrm>
            <a:off x="206828" y="5334000"/>
            <a:ext cx="5279572" cy="1631216"/>
          </a:xfrm>
          <a:prstGeom prst="rect">
            <a:avLst/>
          </a:prstGeom>
          <a:noFill/>
        </p:spPr>
        <p:txBody>
          <a:bodyPr wrap="square" rtlCol="0">
            <a:spAutoFit/>
          </a:bodyPr>
          <a:lstStyle/>
          <a:p>
            <a:endParaRPr lang="en-US" dirty="0"/>
          </a:p>
          <a:p>
            <a:r>
              <a:rPr lang="en-US" sz="1600" dirty="0">
                <a:solidFill>
                  <a:srgbClr val="00B050"/>
                </a:solidFill>
              </a:rPr>
              <a:t>On the following slides, each section is described using an example. The results shown relate to an experiment which aims to </a:t>
            </a:r>
            <a:r>
              <a:rPr lang="en-US" sz="1600" b="1" dirty="0">
                <a:solidFill>
                  <a:srgbClr val="00B050"/>
                </a:solidFill>
              </a:rPr>
              <a:t>investigate the relationship between the time taken and distance travelled for a ball rolling down a ramp</a:t>
            </a:r>
            <a:r>
              <a:rPr lang="en-US" sz="1600" dirty="0">
                <a:solidFill>
                  <a:srgbClr val="00B050"/>
                </a:solidFill>
              </a:rPr>
              <a:t>. </a:t>
            </a:r>
          </a:p>
          <a:p>
            <a:endParaRPr lang="en-AE" dirty="0"/>
          </a:p>
        </p:txBody>
      </p:sp>
      <p:pic>
        <p:nvPicPr>
          <p:cNvPr id="1028" name="Picture 4" descr="At t=0 a ball, initially at rest, starts to roll down a ramp with constant  acceleration. You notice it moves 1 foot between t=0 seconds and t = 1  second. 1) How">
            <a:extLst>
              <a:ext uri="{FF2B5EF4-FFF2-40B4-BE49-F238E27FC236}">
                <a16:creationId xmlns:a16="http://schemas.microsoft.com/office/drawing/2014/main" id="{EAEC847A-F5DB-914C-8076-C014337CE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421" y="4495800"/>
            <a:ext cx="3486150" cy="22149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260F76-5E8A-E044-A271-E917966352E5}"/>
              </a:ext>
            </a:extLst>
          </p:cNvPr>
          <p:cNvSpPr txBox="1"/>
          <p:nvPr/>
        </p:nvSpPr>
        <p:spPr>
          <a:xfrm>
            <a:off x="4953000" y="3306884"/>
            <a:ext cx="3581400" cy="1754326"/>
          </a:xfrm>
          <a:prstGeom prst="rect">
            <a:avLst/>
          </a:prstGeom>
          <a:noFill/>
        </p:spPr>
        <p:txBody>
          <a:bodyPr wrap="square" rtlCol="0">
            <a:spAutoFit/>
          </a:bodyPr>
          <a:lstStyle/>
          <a:p>
            <a:r>
              <a:rPr lang="en-AE" b="1" i="1" dirty="0">
                <a:solidFill>
                  <a:srgbClr val="FF0000"/>
                </a:solidFill>
              </a:rPr>
              <a:t>Note: </a:t>
            </a:r>
            <a:r>
              <a:rPr lang="en-AE" i="1" dirty="0"/>
              <a:t>As with any type of assessment, the most important thing is to </a:t>
            </a:r>
            <a:r>
              <a:rPr lang="en-AE" b="1" i="1" dirty="0"/>
              <a:t>do what is asked in the question</a:t>
            </a:r>
            <a:r>
              <a:rPr lang="en-AE" i="1" dirty="0"/>
              <a:t>. You may be asked to do some, all or none of the parts in each strand. </a:t>
            </a:r>
          </a:p>
        </p:txBody>
      </p:sp>
    </p:spTree>
    <p:extLst>
      <p:ext uri="{BB962C8B-B14F-4D97-AF65-F5344CB8AC3E}">
        <p14:creationId xmlns:p14="http://schemas.microsoft.com/office/powerpoint/2010/main" val="129153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400" b="1" u="sng" dirty="0"/>
              <a:t>Evaluation</a:t>
            </a:r>
          </a:p>
        </p:txBody>
      </p:sp>
      <p:sp>
        <p:nvSpPr>
          <p:cNvPr id="3" name="Content Placeholder 2"/>
          <p:cNvSpPr>
            <a:spLocks noGrp="1"/>
          </p:cNvSpPr>
          <p:nvPr>
            <p:ph idx="1"/>
          </p:nvPr>
        </p:nvSpPr>
        <p:spPr>
          <a:xfrm>
            <a:off x="190500" y="999744"/>
            <a:ext cx="8763000" cy="5324856"/>
          </a:xfrm>
        </p:spPr>
        <p:txBody>
          <a:bodyPr>
            <a:noAutofit/>
          </a:bodyPr>
          <a:lstStyle/>
          <a:p>
            <a:pPr marL="0" indent="0">
              <a:buNone/>
            </a:pPr>
            <a:r>
              <a:rPr lang="en-US" sz="1800" dirty="0"/>
              <a:t>This is the easiest part of any Criterion C and should be your best opportunity to pick up some marks, especially since the questions and answers are quite predictable. </a:t>
            </a:r>
          </a:p>
          <a:p>
            <a:pPr marL="0" indent="0">
              <a:buNone/>
            </a:pPr>
            <a:endParaRPr lang="en-US" sz="1800" dirty="0"/>
          </a:p>
          <a:p>
            <a:pPr marL="0" indent="0">
              <a:buNone/>
            </a:pPr>
            <a:r>
              <a:rPr lang="en-US" sz="1800" b="1" dirty="0"/>
              <a:t>There are 4 parts to an Evaluation: </a:t>
            </a:r>
          </a:p>
          <a:p>
            <a:pPr marL="800100" lvl="1" indent="-400050">
              <a:buFont typeface="+mj-lt"/>
              <a:buAutoNum type="romanLcPeriod"/>
            </a:pPr>
            <a:r>
              <a:rPr lang="en-US" sz="1800" dirty="0"/>
              <a:t>Discussing strengths</a:t>
            </a:r>
          </a:p>
          <a:p>
            <a:pPr marL="800100" lvl="1" indent="-400050">
              <a:buFont typeface="+mj-lt"/>
              <a:buAutoNum type="romanLcPeriod"/>
            </a:pPr>
            <a:r>
              <a:rPr lang="en-US" sz="1800" dirty="0"/>
              <a:t>Discussing limitations</a:t>
            </a:r>
          </a:p>
          <a:p>
            <a:pPr marL="800100" lvl="1" indent="-400050">
              <a:buFont typeface="+mj-lt"/>
              <a:buAutoNum type="romanLcPeriod"/>
            </a:pPr>
            <a:r>
              <a:rPr lang="en-US" sz="1800" dirty="0"/>
              <a:t>Suggesting and explaining improvements</a:t>
            </a:r>
          </a:p>
          <a:p>
            <a:pPr marL="800100" lvl="1" indent="-400050">
              <a:buFont typeface="+mj-lt"/>
              <a:buAutoNum type="romanLcPeriod"/>
            </a:pPr>
            <a:r>
              <a:rPr lang="en-US" sz="1800" dirty="0"/>
              <a:t>Suggesting extensions</a:t>
            </a:r>
          </a:p>
          <a:p>
            <a:pPr marL="0" indent="0">
              <a:buNone/>
            </a:pPr>
            <a:endParaRPr lang="en-US" sz="2200" dirty="0"/>
          </a:p>
          <a:p>
            <a:pPr marL="0" indent="0">
              <a:buNone/>
            </a:pPr>
            <a:r>
              <a:rPr lang="en-US" sz="1800" dirty="0"/>
              <a:t>First, look at the data on the graphs as well as the steps in the method to find strengths and limitations. </a:t>
            </a:r>
          </a:p>
          <a:p>
            <a:pPr marL="400050" lvl="1" indent="0">
              <a:buNone/>
            </a:pPr>
            <a:endParaRPr lang="en-US" sz="1800" dirty="0"/>
          </a:p>
          <a:p>
            <a:pPr marL="0" indent="0">
              <a:buNone/>
            </a:pPr>
            <a:r>
              <a:rPr lang="en-US" sz="1800" b="1" i="1" dirty="0">
                <a:solidFill>
                  <a:srgbClr val="FF0000"/>
                </a:solidFill>
              </a:rPr>
              <a:t>Note: </a:t>
            </a:r>
            <a:r>
              <a:rPr lang="en-US" sz="1800" i="1" dirty="0"/>
              <a:t>You may be asked to simply state some strengths or limitations or to explain them. As always, </a:t>
            </a:r>
            <a:r>
              <a:rPr lang="en-US" sz="1800" b="1" i="1" dirty="0"/>
              <a:t>do as asked in the question</a:t>
            </a:r>
            <a:r>
              <a:rPr lang="en-US" sz="1800" i="1" dirty="0"/>
              <a:t>. </a:t>
            </a:r>
            <a:r>
              <a:rPr lang="en-US" sz="1800" dirty="0"/>
              <a:t>	</a:t>
            </a:r>
            <a:endParaRPr lang="en-US" sz="1700" b="1" dirty="0"/>
          </a:p>
        </p:txBody>
      </p:sp>
    </p:spTree>
    <p:extLst>
      <p:ext uri="{BB962C8B-B14F-4D97-AF65-F5344CB8AC3E}">
        <p14:creationId xmlns:p14="http://schemas.microsoft.com/office/powerpoint/2010/main" val="107223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400" b="1" u="sng" dirty="0"/>
              <a:t>Evaluation</a:t>
            </a:r>
          </a:p>
        </p:txBody>
      </p:sp>
      <p:sp>
        <p:nvSpPr>
          <p:cNvPr id="6" name="TextBox 5">
            <a:extLst>
              <a:ext uri="{FF2B5EF4-FFF2-40B4-BE49-F238E27FC236}">
                <a16:creationId xmlns:a16="http://schemas.microsoft.com/office/drawing/2014/main" id="{AD7D134F-9F58-C540-B42E-CCC242669A35}"/>
              </a:ext>
            </a:extLst>
          </p:cNvPr>
          <p:cNvSpPr txBox="1"/>
          <p:nvPr/>
        </p:nvSpPr>
        <p:spPr>
          <a:xfrm>
            <a:off x="190500" y="715913"/>
            <a:ext cx="8763000" cy="1400383"/>
          </a:xfrm>
          <a:prstGeom prst="rect">
            <a:avLst/>
          </a:prstGeom>
          <a:noFill/>
        </p:spPr>
        <p:txBody>
          <a:bodyPr wrap="square" rtlCol="0">
            <a:spAutoFit/>
          </a:bodyPr>
          <a:lstStyle/>
          <a:p>
            <a:r>
              <a:rPr lang="en-AE" sz="1700" b="1" i="1" dirty="0">
                <a:solidFill>
                  <a:srgbClr val="FF0000"/>
                </a:solidFill>
              </a:rPr>
              <a:t>Identifying strengths and limitations from the method</a:t>
            </a:r>
          </a:p>
          <a:p>
            <a:endParaRPr lang="en-AE" sz="1700" dirty="0"/>
          </a:p>
          <a:p>
            <a:r>
              <a:rPr lang="en-AE" sz="1700" dirty="0"/>
              <a:t>Strenghts are anything in the method that improve the reliability of the investigation. Limitations reduce reliability. State the strength or limitation and explain the effec it had on the investigation if asked to explain. Here are some common examples of strenths in a method. </a:t>
            </a:r>
          </a:p>
        </p:txBody>
      </p:sp>
      <p:graphicFrame>
        <p:nvGraphicFramePr>
          <p:cNvPr id="7" name="Table 7">
            <a:extLst>
              <a:ext uri="{FF2B5EF4-FFF2-40B4-BE49-F238E27FC236}">
                <a16:creationId xmlns:a16="http://schemas.microsoft.com/office/drawing/2014/main" id="{63ADCB09-2C6E-0B42-92CE-32AB5F42EF8B}"/>
              </a:ext>
            </a:extLst>
          </p:cNvPr>
          <p:cNvGraphicFramePr>
            <a:graphicFrameLocks noGrp="1"/>
          </p:cNvGraphicFramePr>
          <p:nvPr>
            <p:extLst>
              <p:ext uri="{D42A27DB-BD31-4B8C-83A1-F6EECF244321}">
                <p14:modId xmlns:p14="http://schemas.microsoft.com/office/powerpoint/2010/main" val="3329905903"/>
              </p:ext>
            </p:extLst>
          </p:nvPr>
        </p:nvGraphicFramePr>
        <p:xfrm>
          <a:off x="323850" y="2247065"/>
          <a:ext cx="8496300" cy="3383280"/>
        </p:xfrm>
        <a:graphic>
          <a:graphicData uri="http://schemas.openxmlformats.org/drawingml/2006/table">
            <a:tbl>
              <a:tblPr firstRow="1" bandRow="1">
                <a:tableStyleId>{5C22544A-7EE6-4342-B048-85BDC9FD1C3A}</a:tableStyleId>
              </a:tblPr>
              <a:tblGrid>
                <a:gridCol w="1809750">
                  <a:extLst>
                    <a:ext uri="{9D8B030D-6E8A-4147-A177-3AD203B41FA5}">
                      <a16:colId xmlns:a16="http://schemas.microsoft.com/office/drawing/2014/main" val="1395352614"/>
                    </a:ext>
                  </a:extLst>
                </a:gridCol>
                <a:gridCol w="6686550">
                  <a:extLst>
                    <a:ext uri="{9D8B030D-6E8A-4147-A177-3AD203B41FA5}">
                      <a16:colId xmlns:a16="http://schemas.microsoft.com/office/drawing/2014/main" val="2558092892"/>
                    </a:ext>
                  </a:extLst>
                </a:gridCol>
              </a:tblGrid>
              <a:tr h="254143">
                <a:tc>
                  <a:txBody>
                    <a:bodyPr/>
                    <a:lstStyle/>
                    <a:p>
                      <a:r>
                        <a:rPr lang="en-AE" sz="1600" dirty="0"/>
                        <a:t>Strength</a:t>
                      </a:r>
                    </a:p>
                  </a:txBody>
                  <a:tcPr/>
                </a:tc>
                <a:tc>
                  <a:txBody>
                    <a:bodyPr/>
                    <a:lstStyle/>
                    <a:p>
                      <a:r>
                        <a:rPr lang="en-AE" sz="1600" dirty="0"/>
                        <a:t>Explanation</a:t>
                      </a:r>
                    </a:p>
                  </a:txBody>
                  <a:tcPr/>
                </a:tc>
                <a:extLst>
                  <a:ext uri="{0D108BD9-81ED-4DB2-BD59-A6C34878D82A}">
                    <a16:rowId xmlns:a16="http://schemas.microsoft.com/office/drawing/2014/main" val="2214316212"/>
                  </a:ext>
                </a:extLst>
              </a:tr>
              <a:tr h="438659">
                <a:tc>
                  <a:txBody>
                    <a:bodyPr/>
                    <a:lstStyle/>
                    <a:p>
                      <a:r>
                        <a:rPr lang="en-AE" sz="1600" dirty="0"/>
                        <a:t>Broad range of values for 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Increases reliability of conclusions.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Gives evidence for the relationship over a wider range. </a:t>
                      </a:r>
                    </a:p>
                  </a:txBody>
                  <a:tcPr/>
                </a:tc>
                <a:extLst>
                  <a:ext uri="{0D108BD9-81ED-4DB2-BD59-A6C34878D82A}">
                    <a16:rowId xmlns:a16="http://schemas.microsoft.com/office/drawing/2014/main" val="23949716"/>
                  </a:ext>
                </a:extLst>
              </a:tr>
              <a:tr h="81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Steady / regular increments of IV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Increaes reliability of conclusions.</a:t>
                      </a:r>
                    </a:p>
                    <a:p>
                      <a:r>
                        <a:rPr lang="en-AE" sz="1600" dirty="0"/>
                        <a:t>Gives better evidence of the observed trend. </a:t>
                      </a:r>
                    </a:p>
                    <a:p>
                      <a:r>
                        <a:rPr lang="en-AE" sz="1600" dirty="0"/>
                        <a:t>Pevents gaps in</a:t>
                      </a:r>
                      <a:r>
                        <a:rPr lang="en-US" sz="1600" dirty="0"/>
                        <a:t> t</a:t>
                      </a:r>
                      <a:r>
                        <a:rPr lang="en-AE" sz="1600" dirty="0"/>
                        <a:t>he data where confidence in the trend may not be justified.</a:t>
                      </a:r>
                    </a:p>
                  </a:txBody>
                  <a:tcPr/>
                </a:tc>
                <a:extLst>
                  <a:ext uri="{0D108BD9-81ED-4DB2-BD59-A6C34878D82A}">
                    <a16:rowId xmlns:a16="http://schemas.microsoft.com/office/drawing/2014/main" val="651905285"/>
                  </a:ext>
                </a:extLst>
              </a:tr>
              <a:tr h="778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Repeated trials for DV and average value calcualted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Reduces the effect of random error on the investigation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Improves reliability of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AE" sz="1600" dirty="0"/>
                        <a:t>Makes it easier to spot outliers. </a:t>
                      </a:r>
                      <a:endParaRPr lang="en-AE" sz="1600" b="1" i="1" dirty="0">
                        <a:solidFill>
                          <a:srgbClr val="FF0000"/>
                        </a:solidFill>
                      </a:endParaRPr>
                    </a:p>
                  </a:txBody>
                  <a:tcPr/>
                </a:tc>
                <a:extLst>
                  <a:ext uri="{0D108BD9-81ED-4DB2-BD59-A6C34878D82A}">
                    <a16:rowId xmlns:a16="http://schemas.microsoft.com/office/drawing/2014/main" val="4046582386"/>
                  </a:ext>
                </a:extLst>
              </a:tr>
              <a:tr h="814652">
                <a:tc>
                  <a:txBody>
                    <a:bodyPr/>
                    <a:lstStyle/>
                    <a:p>
                      <a:r>
                        <a:rPr lang="en-AE" sz="1600" dirty="0"/>
                        <a:t>CVs were kept constant (state specific examples)</a:t>
                      </a:r>
                    </a:p>
                  </a:txBody>
                  <a:tcPr/>
                </a:tc>
                <a:tc>
                  <a:txBody>
                    <a:bodyPr/>
                    <a:lstStyle/>
                    <a:p>
                      <a:r>
                        <a:rPr lang="en-AE" sz="1600" dirty="0"/>
                        <a:t>Ensures that observed trend was caused by a change in the IV and not some other variable.</a:t>
                      </a:r>
                    </a:p>
                    <a:p>
                      <a:r>
                        <a:rPr lang="en-AE" sz="1600" dirty="0"/>
                        <a:t>Improves reliability of conclusions by inreasing confidence in the trend. </a:t>
                      </a:r>
                    </a:p>
                  </a:txBody>
                  <a:tcPr/>
                </a:tc>
                <a:extLst>
                  <a:ext uri="{0D108BD9-81ED-4DB2-BD59-A6C34878D82A}">
                    <a16:rowId xmlns:a16="http://schemas.microsoft.com/office/drawing/2014/main" val="1978600102"/>
                  </a:ext>
                </a:extLst>
              </a:tr>
            </a:tbl>
          </a:graphicData>
        </a:graphic>
      </p:graphicFrame>
      <p:sp>
        <p:nvSpPr>
          <p:cNvPr id="8" name="TextBox 7">
            <a:extLst>
              <a:ext uri="{FF2B5EF4-FFF2-40B4-BE49-F238E27FC236}">
                <a16:creationId xmlns:a16="http://schemas.microsoft.com/office/drawing/2014/main" id="{34398AFE-476D-4145-B817-AA0A6870C27B}"/>
              </a:ext>
            </a:extLst>
          </p:cNvPr>
          <p:cNvSpPr txBox="1"/>
          <p:nvPr/>
        </p:nvSpPr>
        <p:spPr>
          <a:xfrm>
            <a:off x="202692" y="5767210"/>
            <a:ext cx="8763000" cy="877163"/>
          </a:xfrm>
          <a:prstGeom prst="rect">
            <a:avLst/>
          </a:prstGeom>
          <a:noFill/>
        </p:spPr>
        <p:txBody>
          <a:bodyPr wrap="square" rtlCol="0">
            <a:spAutoFit/>
          </a:bodyPr>
          <a:lstStyle/>
          <a:p>
            <a:r>
              <a:rPr lang="en-AE" sz="1700" b="1" i="1" dirty="0">
                <a:solidFill>
                  <a:srgbClr val="FF0000"/>
                </a:solidFill>
              </a:rPr>
              <a:t>Note: </a:t>
            </a:r>
            <a:r>
              <a:rPr lang="en-AE" sz="1700" i="1" dirty="0"/>
              <a:t>You must check to see if these things were actually done before selecting them as strengths. </a:t>
            </a:r>
            <a:r>
              <a:rPr lang="en-AE" sz="1700" b="1" i="1" dirty="0"/>
              <a:t>If they were not done then they are limitations. </a:t>
            </a:r>
            <a:r>
              <a:rPr lang="en-AE" sz="1700" i="1" dirty="0"/>
              <a:t>Change the wording of the explanation slightly and you have your limitations. </a:t>
            </a:r>
          </a:p>
        </p:txBody>
      </p:sp>
    </p:spTree>
    <p:extLst>
      <p:ext uri="{BB962C8B-B14F-4D97-AF65-F5344CB8AC3E}">
        <p14:creationId xmlns:p14="http://schemas.microsoft.com/office/powerpoint/2010/main" val="151168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400" b="1" u="sng" dirty="0"/>
              <a:t>Evaluation</a:t>
            </a:r>
          </a:p>
        </p:txBody>
      </p:sp>
      <p:sp>
        <p:nvSpPr>
          <p:cNvPr id="6" name="TextBox 5">
            <a:extLst>
              <a:ext uri="{FF2B5EF4-FFF2-40B4-BE49-F238E27FC236}">
                <a16:creationId xmlns:a16="http://schemas.microsoft.com/office/drawing/2014/main" id="{AD7D134F-9F58-C540-B42E-CCC242669A35}"/>
              </a:ext>
            </a:extLst>
          </p:cNvPr>
          <p:cNvSpPr txBox="1"/>
          <p:nvPr/>
        </p:nvSpPr>
        <p:spPr>
          <a:xfrm>
            <a:off x="190500" y="762000"/>
            <a:ext cx="8763000" cy="5847755"/>
          </a:xfrm>
          <a:prstGeom prst="rect">
            <a:avLst/>
          </a:prstGeom>
          <a:noFill/>
        </p:spPr>
        <p:txBody>
          <a:bodyPr wrap="square" rtlCol="0">
            <a:spAutoFit/>
          </a:bodyPr>
          <a:lstStyle/>
          <a:p>
            <a:r>
              <a:rPr lang="en-AE" sz="1700" b="1" i="1" dirty="0">
                <a:solidFill>
                  <a:srgbClr val="FF0000"/>
                </a:solidFill>
              </a:rPr>
              <a:t>Identify strenghts and limitations from the data</a:t>
            </a:r>
          </a:p>
          <a:p>
            <a:endParaRPr lang="en-AE" sz="1700" dirty="0"/>
          </a:p>
          <a:p>
            <a:r>
              <a:rPr lang="en-AE" sz="1700" dirty="0"/>
              <a:t>Sometimes the data suggests that there are strengths or limitations in how the experiment was conducted. Some examples are outlined below. </a:t>
            </a:r>
          </a:p>
          <a:p>
            <a:endParaRPr lang="en-AE" sz="1700" dirty="0"/>
          </a:p>
          <a:p>
            <a:pPr marL="285750" indent="-285750">
              <a:buFont typeface="Arial" panose="020B0604020202020204" pitchFamily="34" charset="0"/>
              <a:buChar char="•"/>
            </a:pPr>
            <a:r>
              <a:rPr lang="en-AE" sz="1700" dirty="0"/>
              <a:t>If all the data points lie directly on the line of best fit, this indicates high precision, decreased effect of randrom errors and increases confidence in the trend. If the points are scattered either side of the trend line, this indicates low precision, </a:t>
            </a:r>
            <a:r>
              <a:rPr lang="en-AE" sz="1700" b="1" dirty="0"/>
              <a:t>random errors </a:t>
            </a:r>
            <a:r>
              <a:rPr lang="en-AE" sz="1700" dirty="0"/>
              <a:t>have affectd the investiation and there is decreased confidence in the trend. </a:t>
            </a:r>
          </a:p>
          <a:p>
            <a:pPr marL="285750" indent="-285750">
              <a:buFont typeface="Arial" panose="020B0604020202020204" pitchFamily="34" charset="0"/>
              <a:buChar char="•"/>
            </a:pPr>
            <a:endParaRPr lang="en-AE" sz="1700" dirty="0"/>
          </a:p>
          <a:p>
            <a:pPr marL="285750" indent="-285750">
              <a:buFont typeface="Arial" panose="020B0604020202020204" pitchFamily="34" charset="0"/>
              <a:buChar char="•"/>
            </a:pPr>
            <a:r>
              <a:rPr lang="en-AE" sz="1700" dirty="0"/>
              <a:t>If you expect a relationship to be directly proportional and the graph does produce a straight line, but that line does not go through the origin, this would suggest a “zero erro” in one of your measured variables, ie. a </a:t>
            </a:r>
            <a:r>
              <a:rPr lang="en-AE" sz="1700" b="1" dirty="0"/>
              <a:t>systematic error </a:t>
            </a:r>
            <a:r>
              <a:rPr lang="en-AE" sz="1700" dirty="0"/>
              <a:t>caused by the fact that the measuring device was not zeroed before use. This reduces the reliability of your investigation by negatively affecting the accuracy of your measurements. All values will be off by the same amount. </a:t>
            </a:r>
          </a:p>
          <a:p>
            <a:pPr marL="285750" indent="-285750">
              <a:buFont typeface="Arial" panose="020B0604020202020204" pitchFamily="34" charset="0"/>
              <a:buChar char="•"/>
            </a:pPr>
            <a:endParaRPr lang="en-AE" sz="1700" dirty="0"/>
          </a:p>
          <a:p>
            <a:pPr marL="285750" indent="-285750">
              <a:buFont typeface="Arial" panose="020B0604020202020204" pitchFamily="34" charset="0"/>
              <a:buChar char="•"/>
            </a:pPr>
            <a:r>
              <a:rPr lang="en-AE" sz="1700" dirty="0"/>
              <a:t>Look for outliers or anomalies in the data. These are points on the graph or data measurements in t</a:t>
            </a:r>
            <a:r>
              <a:rPr lang="en-US" sz="1700" dirty="0"/>
              <a:t>he table</a:t>
            </a:r>
            <a:r>
              <a:rPr lang="en-AE" sz="1700" dirty="0"/>
              <a:t> that fall far outside the trend compared with other data points. This would indicate that something went wrong with this measurement, most probably a </a:t>
            </a:r>
            <a:r>
              <a:rPr lang="en-AE" sz="1700" b="1" dirty="0"/>
              <a:t>random error </a:t>
            </a:r>
            <a:r>
              <a:rPr lang="en-AE" sz="1700" dirty="0"/>
              <a:t>affected the measurement, or the device was not zeroed or calibrated correctly on this trial (</a:t>
            </a:r>
            <a:r>
              <a:rPr lang="en-AE" sz="1700" b="1" dirty="0"/>
              <a:t>systematic error</a:t>
            </a:r>
            <a:r>
              <a:rPr lang="en-AE" sz="1700" dirty="0"/>
              <a:t>). You would need to think of possible causes for this and look at the method for possible errors in how the measurement was taken. </a:t>
            </a:r>
          </a:p>
        </p:txBody>
      </p:sp>
    </p:spTree>
    <p:extLst>
      <p:ext uri="{BB962C8B-B14F-4D97-AF65-F5344CB8AC3E}">
        <p14:creationId xmlns:p14="http://schemas.microsoft.com/office/powerpoint/2010/main" val="2188828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400" b="1" u="sng" dirty="0"/>
              <a:t>Evaluation</a:t>
            </a:r>
          </a:p>
        </p:txBody>
      </p:sp>
      <p:sp>
        <p:nvSpPr>
          <p:cNvPr id="6" name="TextBox 5">
            <a:extLst>
              <a:ext uri="{FF2B5EF4-FFF2-40B4-BE49-F238E27FC236}">
                <a16:creationId xmlns:a16="http://schemas.microsoft.com/office/drawing/2014/main" id="{AD7D134F-9F58-C540-B42E-CCC242669A35}"/>
              </a:ext>
            </a:extLst>
          </p:cNvPr>
          <p:cNvSpPr txBox="1"/>
          <p:nvPr/>
        </p:nvSpPr>
        <p:spPr>
          <a:xfrm>
            <a:off x="95250" y="609600"/>
            <a:ext cx="8953500" cy="6370975"/>
          </a:xfrm>
          <a:prstGeom prst="rect">
            <a:avLst/>
          </a:prstGeom>
          <a:noFill/>
        </p:spPr>
        <p:txBody>
          <a:bodyPr wrap="square" rtlCol="0">
            <a:spAutoFit/>
          </a:bodyPr>
          <a:lstStyle/>
          <a:p>
            <a:r>
              <a:rPr lang="en-AE" sz="1700" b="1" i="1" dirty="0">
                <a:solidFill>
                  <a:srgbClr val="FF0000"/>
                </a:solidFill>
              </a:rPr>
              <a:t>Identify strenghts and limitations from the equipment</a:t>
            </a:r>
          </a:p>
          <a:p>
            <a:endParaRPr lang="en-AE" sz="1700" dirty="0"/>
          </a:p>
          <a:p>
            <a:r>
              <a:rPr lang="en-AE" sz="1700" dirty="0"/>
              <a:t>Sometimes the equipment used is not appropriate, it is not used correctly (affecting the accuracy) or the precision of the instrument is low. Some examples are outlined below. </a:t>
            </a:r>
          </a:p>
          <a:p>
            <a:endParaRPr lang="en-AE" sz="1700" dirty="0"/>
          </a:p>
          <a:p>
            <a:pPr marL="285750" indent="-285750">
              <a:buFont typeface="Arial" panose="020B0604020202020204" pitchFamily="34" charset="0"/>
              <a:buChar char="•"/>
            </a:pPr>
            <a:r>
              <a:rPr lang="en-AE" sz="1700" dirty="0"/>
              <a:t>Measurement devices which allow for small changes in variables </a:t>
            </a:r>
            <a:r>
              <a:rPr lang="en-AE" sz="1700" b="1" dirty="0"/>
              <a:t>improve the precision of that measurement </a:t>
            </a:r>
            <a:r>
              <a:rPr lang="en-AE" sz="1700" dirty="0"/>
              <a:t>(strength), ie. large nubmers of decimal places for digial devices or small increments on the scale of measurement for analogue devices. Eg. a ruler with increments of 1 mm is more precise than a ruler with increments to the nearst 0.5 cm. Another example would be using a measuring cyclinder instead of a beaker to measure volume.</a:t>
            </a:r>
          </a:p>
          <a:p>
            <a:endParaRPr lang="en-AE" sz="1700" dirty="0"/>
          </a:p>
          <a:p>
            <a:pPr marL="285750" indent="-285750">
              <a:buFont typeface="Arial" panose="020B0604020202020204" pitchFamily="34" charset="0"/>
              <a:buChar char="•"/>
            </a:pPr>
            <a:r>
              <a:rPr lang="en-AE" sz="1700" dirty="0"/>
              <a:t>If a measurement is taken on an unstable surface or the instrument is prone to random movement or changes, then this will increase the effect of random errors and reduce precision. Steps that are taken to prevent such effects can be seen as strengths, eg. clamping a ruler in place so that it cannot move, allowing water to settle in a measuring cylinder before measuring the volume etc.</a:t>
            </a:r>
          </a:p>
          <a:p>
            <a:pPr marL="285750" indent="-285750">
              <a:buFont typeface="Arial" panose="020B0604020202020204" pitchFamily="34" charset="0"/>
              <a:buChar char="•"/>
            </a:pPr>
            <a:endParaRPr lang="en-AE" sz="1700" dirty="0"/>
          </a:p>
          <a:p>
            <a:pPr marL="285750" indent="-285750">
              <a:buFont typeface="Arial" panose="020B0604020202020204" pitchFamily="34" charset="0"/>
              <a:buChar char="•"/>
            </a:pPr>
            <a:r>
              <a:rPr lang="en-AE" sz="1700" dirty="0"/>
              <a:t>Measurements not taken at eye level cause a specific type of error called </a:t>
            </a:r>
            <a:r>
              <a:rPr lang="en-AE" sz="1700" b="1" dirty="0"/>
              <a:t>“parallax error”. </a:t>
            </a:r>
            <a:r>
              <a:rPr lang="en-AE" sz="1700" dirty="0"/>
              <a:t>This means the value taken will not be the true value (</a:t>
            </a:r>
            <a:r>
              <a:rPr lang="en-AE" sz="1700" b="1" dirty="0"/>
              <a:t>ie. it is not accurate</a:t>
            </a:r>
            <a:r>
              <a:rPr lang="en-AE" sz="1700" dirty="0"/>
              <a:t>). If all measurements were taken from the same position, the parallax error will be the same for all measurements (</a:t>
            </a:r>
            <a:r>
              <a:rPr lang="en-AE" sz="1700" b="1" dirty="0"/>
              <a:t>ie. systematic error</a:t>
            </a:r>
            <a:r>
              <a:rPr lang="en-AE" sz="1700" dirty="0"/>
              <a:t>), buf if the position was different for each measurement (more likely) this would cause a different error for each measurement, thereby also affecting the precision (</a:t>
            </a:r>
            <a:r>
              <a:rPr lang="en-AE" sz="1700" b="1" dirty="0"/>
              <a:t>ie. random error</a:t>
            </a:r>
            <a:r>
              <a:rPr lang="en-AE" sz="1700" dirty="0"/>
              <a:t>). </a:t>
            </a:r>
            <a:endParaRPr lang="en-AE" sz="1700" b="1" dirty="0"/>
          </a:p>
          <a:p>
            <a:pPr marL="285750" indent="-285750">
              <a:buFont typeface="Arial" panose="020B0604020202020204" pitchFamily="34" charset="0"/>
              <a:buChar char="•"/>
            </a:pPr>
            <a:endParaRPr lang="en-AE" sz="1700" dirty="0"/>
          </a:p>
        </p:txBody>
      </p:sp>
    </p:spTree>
    <p:extLst>
      <p:ext uri="{BB962C8B-B14F-4D97-AF65-F5344CB8AC3E}">
        <p14:creationId xmlns:p14="http://schemas.microsoft.com/office/powerpoint/2010/main" val="2077873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400" b="1" u="sng" dirty="0"/>
              <a:t>Evaluation</a:t>
            </a:r>
          </a:p>
        </p:txBody>
      </p:sp>
      <p:sp>
        <p:nvSpPr>
          <p:cNvPr id="6" name="TextBox 5">
            <a:extLst>
              <a:ext uri="{FF2B5EF4-FFF2-40B4-BE49-F238E27FC236}">
                <a16:creationId xmlns:a16="http://schemas.microsoft.com/office/drawing/2014/main" id="{AD7D134F-9F58-C540-B42E-CCC242669A35}"/>
              </a:ext>
            </a:extLst>
          </p:cNvPr>
          <p:cNvSpPr txBox="1"/>
          <p:nvPr/>
        </p:nvSpPr>
        <p:spPr>
          <a:xfrm>
            <a:off x="95250" y="838200"/>
            <a:ext cx="8953500" cy="6109365"/>
          </a:xfrm>
          <a:prstGeom prst="rect">
            <a:avLst/>
          </a:prstGeom>
          <a:noFill/>
        </p:spPr>
        <p:txBody>
          <a:bodyPr wrap="square" rtlCol="0">
            <a:spAutoFit/>
          </a:bodyPr>
          <a:lstStyle/>
          <a:p>
            <a:r>
              <a:rPr lang="en-AE" sz="1700" b="1" i="1" dirty="0">
                <a:solidFill>
                  <a:srgbClr val="FF0000"/>
                </a:solidFill>
              </a:rPr>
              <a:t>Identify strenghts and limitations from the equipment - continued</a:t>
            </a:r>
          </a:p>
          <a:p>
            <a:endParaRPr lang="en-AE" sz="1700" dirty="0"/>
          </a:p>
          <a:p>
            <a:pPr marL="285750" indent="-285750">
              <a:buFont typeface="Arial" panose="020B0604020202020204" pitchFamily="34" charset="0"/>
              <a:buChar char="•"/>
            </a:pPr>
            <a:r>
              <a:rPr lang="en-AE" sz="1700" dirty="0"/>
              <a:t>If an instrument is not zeroed before use, all the measurements taken on that device will be off by the same amount, indicating a </a:t>
            </a:r>
            <a:r>
              <a:rPr lang="en-AE" sz="1700" b="1" dirty="0"/>
              <a:t>systematic error</a:t>
            </a:r>
            <a:r>
              <a:rPr lang="en-AE" sz="1700" dirty="0"/>
              <a:t>. This negatively affects t</a:t>
            </a:r>
            <a:r>
              <a:rPr lang="en-US" sz="1700" dirty="0"/>
              <a:t>he</a:t>
            </a:r>
            <a:r>
              <a:rPr lang="en-AE" sz="1700" dirty="0"/>
              <a:t> reliability of the investigation by reducing the </a:t>
            </a:r>
            <a:r>
              <a:rPr lang="en-AE" sz="1700" b="1" dirty="0"/>
              <a:t>accuracy</a:t>
            </a:r>
            <a:r>
              <a:rPr lang="en-AE" sz="1700" dirty="0"/>
              <a:t> of that measurement.</a:t>
            </a:r>
          </a:p>
          <a:p>
            <a:pPr marL="285750" indent="-285750">
              <a:buFont typeface="Arial" panose="020B0604020202020204" pitchFamily="34" charset="0"/>
              <a:buChar char="•"/>
            </a:pPr>
            <a:endParaRPr lang="en-AE" sz="1700" dirty="0"/>
          </a:p>
          <a:p>
            <a:pPr marL="285750" indent="-285750">
              <a:buFont typeface="Arial" panose="020B0604020202020204" pitchFamily="34" charset="0"/>
              <a:buChar char="•"/>
            </a:pPr>
            <a:r>
              <a:rPr lang="en-AE" sz="1700" dirty="0"/>
              <a:t>If a timer is used, human reaction time affects the </a:t>
            </a:r>
            <a:r>
              <a:rPr lang="en-AE" sz="1700" b="1" dirty="0"/>
              <a:t>accuracy</a:t>
            </a:r>
            <a:r>
              <a:rPr lang="en-AE" sz="1700" dirty="0"/>
              <a:t> of the time measurement. If the same person takes the time for each point then the error would be the same each time (approximately) indicating a </a:t>
            </a:r>
            <a:r>
              <a:rPr lang="en-AE" sz="1700" b="1" dirty="0"/>
              <a:t>systematic error</a:t>
            </a:r>
            <a:r>
              <a:rPr lang="en-AE" sz="1700" dirty="0"/>
              <a:t>. If different people take the measurement, the reaction time for each person would also differ and the error would be different each time, causing a </a:t>
            </a:r>
            <a:r>
              <a:rPr lang="en-AE" sz="1700" b="1" dirty="0"/>
              <a:t>random error </a:t>
            </a:r>
            <a:r>
              <a:rPr lang="en-AE" sz="1700" dirty="0"/>
              <a:t>and reducing </a:t>
            </a:r>
            <a:r>
              <a:rPr lang="en-AE" sz="1700" b="1" dirty="0"/>
              <a:t>precision</a:t>
            </a:r>
            <a:r>
              <a:rPr lang="en-AE" sz="1700" dirty="0"/>
              <a:t>. </a:t>
            </a:r>
          </a:p>
          <a:p>
            <a:pPr marL="285750" indent="-285750">
              <a:buFont typeface="Arial" panose="020B0604020202020204" pitchFamily="34" charset="0"/>
              <a:buChar char="•"/>
            </a:pPr>
            <a:endParaRPr lang="en-AE" sz="1700" dirty="0"/>
          </a:p>
          <a:p>
            <a:r>
              <a:rPr lang="en-AE" sz="1700" b="1" i="1" dirty="0">
                <a:solidFill>
                  <a:srgbClr val="FF0000"/>
                </a:solidFill>
              </a:rPr>
              <a:t>Note: </a:t>
            </a:r>
            <a:r>
              <a:rPr lang="en-AE" sz="1700" i="1" dirty="0"/>
              <a:t>It is generally stated that </a:t>
            </a:r>
            <a:r>
              <a:rPr lang="en-AE" sz="1700" b="1" i="1" dirty="0"/>
              <a:t>random erors </a:t>
            </a:r>
            <a:r>
              <a:rPr lang="en-AE" sz="1700" i="1" dirty="0"/>
              <a:t>affect the reliability of an investigation by </a:t>
            </a:r>
            <a:r>
              <a:rPr lang="en-AE" sz="1700" b="1" i="1" dirty="0"/>
              <a:t>reducing precision</a:t>
            </a:r>
            <a:r>
              <a:rPr lang="en-AE" sz="1700" i="1" dirty="0"/>
              <a:t> while </a:t>
            </a:r>
            <a:r>
              <a:rPr lang="en-AE" sz="1700" b="1" i="1" dirty="0"/>
              <a:t>systematic errors reduce accuracy</a:t>
            </a:r>
            <a:r>
              <a:rPr lang="en-AE" sz="1700" i="1" dirty="0"/>
              <a:t>. Remember that </a:t>
            </a:r>
            <a:r>
              <a:rPr lang="en-AE" sz="1700" b="1" i="1" dirty="0"/>
              <a:t>precision relates to how close the values are to eachother within a set of trials, or how closely the data fits the trendline</a:t>
            </a:r>
            <a:r>
              <a:rPr lang="en-AE" sz="1700" i="1" dirty="0"/>
              <a:t>, but </a:t>
            </a:r>
            <a:r>
              <a:rPr lang="en-AE" sz="1700" b="1" i="1" dirty="0"/>
              <a:t>accuracy is how close the recorded value is to the true value</a:t>
            </a:r>
            <a:r>
              <a:rPr lang="en-AE" sz="1700" i="1" dirty="0"/>
              <a:t>. Be careful to use these words in the correct context, otherwise you may lose marks. </a:t>
            </a:r>
          </a:p>
          <a:p>
            <a:endParaRPr lang="en-AE" sz="1700" i="1" dirty="0"/>
          </a:p>
          <a:p>
            <a:r>
              <a:rPr lang="en-AE" sz="1700" i="1" dirty="0"/>
              <a:t>Systematic errors are errors that are the same for each value, ie. each value is off by the same amount. Random errors are errors that are different for each value and are usually caused by random fluctuations (changes) to environmental conditions like temperature, wind, shaky surfaces, etc. </a:t>
            </a:r>
          </a:p>
          <a:p>
            <a:pPr marL="285750" indent="-285750">
              <a:buFont typeface="Arial" panose="020B0604020202020204" pitchFamily="34" charset="0"/>
              <a:buChar char="•"/>
            </a:pPr>
            <a:endParaRPr lang="en-AE" sz="1700" dirty="0"/>
          </a:p>
        </p:txBody>
      </p:sp>
    </p:spTree>
    <p:extLst>
      <p:ext uri="{BB962C8B-B14F-4D97-AF65-F5344CB8AC3E}">
        <p14:creationId xmlns:p14="http://schemas.microsoft.com/office/powerpoint/2010/main" val="2794602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a:bodyPr>
          <a:lstStyle/>
          <a:p>
            <a:r>
              <a:rPr lang="en-US" sz="3400" b="1" u="sng" dirty="0"/>
              <a:t>Evaluation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D7D134F-9F58-C540-B42E-CCC242669A35}"/>
                  </a:ext>
                </a:extLst>
              </p:cNvPr>
              <p:cNvSpPr txBox="1"/>
              <p:nvPr/>
            </p:nvSpPr>
            <p:spPr>
              <a:xfrm>
                <a:off x="95250" y="381000"/>
                <a:ext cx="8953500" cy="6370975"/>
              </a:xfrm>
              <a:prstGeom prst="rect">
                <a:avLst/>
              </a:prstGeom>
              <a:noFill/>
            </p:spPr>
            <p:txBody>
              <a:bodyPr wrap="square" rtlCol="0">
                <a:spAutoFit/>
              </a:bodyPr>
              <a:lstStyle/>
              <a:p>
                <a:r>
                  <a:rPr lang="en-AE" sz="1700" b="1" i="1" dirty="0">
                    <a:solidFill>
                      <a:srgbClr val="FF0000"/>
                    </a:solidFill>
                  </a:rPr>
                  <a:t>Relative Uncertainty</a:t>
                </a:r>
              </a:p>
              <a:p>
                <a:endParaRPr lang="en-AE" sz="1700" dirty="0"/>
              </a:p>
              <a:p>
                <a:r>
                  <a:rPr lang="en-AE" sz="1700" dirty="0"/>
                  <a:t>While small increments on measuring devcies are good because they increase precision and reduce the uncertainty in a measurement, the actual values chosen for the IV and DV should be as larage as possible because of something called relative error. </a:t>
                </a:r>
              </a:p>
              <a:p>
                <a:endParaRPr lang="en-AE" sz="1700" dirty="0"/>
              </a:p>
              <a:p>
                <a:r>
                  <a:rPr lang="en-AE" sz="1700" dirty="0"/>
                  <a:t>For example, you might ask the following question: </a:t>
                </a:r>
                <a:r>
                  <a:rPr lang="en-AE" sz="1700" b="1" dirty="0">
                    <a:solidFill>
                      <a:srgbClr val="FF0000"/>
                    </a:solidFill>
                  </a:rPr>
                  <a:t>Is an uncertainty of +/- 1 cm a large uncertainty for a distance measurement? </a:t>
                </a:r>
              </a:p>
              <a:p>
                <a:endParaRPr lang="en-AE" sz="1700" b="1" dirty="0">
                  <a:solidFill>
                    <a:srgbClr val="FF0000"/>
                  </a:solidFill>
                </a:endParaRPr>
              </a:p>
              <a:p>
                <a:r>
                  <a:rPr lang="en-AE" sz="1700" dirty="0"/>
                  <a:t>You would be tempted to say that this is a small uncertainty, but in reality the question is flawed because it doesn’t take into account the size of the actual measurement. Consider the foll</a:t>
                </a:r>
                <a:r>
                  <a:rPr lang="en-US" sz="1700" dirty="0"/>
                  <a:t>ow</a:t>
                </a:r>
                <a:r>
                  <a:rPr lang="en-AE" sz="1700" dirty="0"/>
                  <a:t>ing two scenarios when setting the values for the distance along a ramp. </a:t>
                </a:r>
              </a:p>
              <a:p>
                <a:endParaRPr lang="en-AE" sz="1700" dirty="0"/>
              </a:p>
              <a:p>
                <a:pPr marL="342900" indent="-342900">
                  <a:buAutoNum type="alphaLcParenBoth"/>
                </a:pPr>
                <a:r>
                  <a:rPr lang="en-AE" sz="1700" dirty="0"/>
                  <a:t>Distances of 10, 20, 30, 40 and 50 cm are chosen. </a:t>
                </a:r>
              </a:p>
              <a:p>
                <a:pPr marL="342900" indent="-342900">
                  <a:buAutoNum type="alphaLcParenBoth"/>
                </a:pPr>
                <a:r>
                  <a:rPr lang="en-US" sz="1700" dirty="0"/>
                  <a:t>D</a:t>
                </a:r>
                <a:r>
                  <a:rPr lang="en-AE" sz="1700" dirty="0"/>
                  <a:t>istances of 50, 100, 150, 200 and 250 cm are chosen. </a:t>
                </a:r>
              </a:p>
              <a:p>
                <a:pPr marL="342900" indent="-342900">
                  <a:buAutoNum type="alphaLcParenBoth"/>
                </a:pPr>
                <a:endParaRPr lang="en-AE" sz="1700" dirty="0"/>
              </a:p>
              <a:p>
                <a:r>
                  <a:rPr lang="en-AE" sz="1700" dirty="0"/>
                  <a:t>In the case of (a) the first distance is 10 cm and the uncertainty is +/- 0.1 cm. This is a relative uncertainty of </a:t>
                </a:r>
                <a14:m>
                  <m:oMath xmlns:m="http://schemas.openxmlformats.org/officeDocument/2006/math">
                    <m:f>
                      <m:fPr>
                        <m:type m:val="skw"/>
                        <m:ctrlPr>
                          <a:rPr lang="en-AE" sz="1700" i="1" smtClean="0">
                            <a:latin typeface="Cambria Math" panose="02040503050406030204" pitchFamily="18" charset="0"/>
                          </a:rPr>
                        </m:ctrlPr>
                      </m:fPr>
                      <m:num>
                        <m:r>
                          <a:rPr lang="en-US" sz="1700" b="0" i="1" smtClean="0">
                            <a:latin typeface="Cambria Math" panose="02040503050406030204" pitchFamily="18" charset="0"/>
                          </a:rPr>
                          <m:t>0.1</m:t>
                        </m:r>
                      </m:num>
                      <m:den>
                        <m:r>
                          <a:rPr lang="en-US" sz="1700" b="0" i="1" smtClean="0">
                            <a:latin typeface="Cambria Math" panose="02040503050406030204" pitchFamily="18" charset="0"/>
                          </a:rPr>
                          <m:t>10</m:t>
                        </m:r>
                      </m:den>
                    </m:f>
                  </m:oMath>
                </a14:m>
                <a:r>
                  <a:rPr lang="en-AE" sz="1700" dirty="0"/>
                  <a:t> which is equal to 10 %. </a:t>
                </a:r>
              </a:p>
              <a:p>
                <a:r>
                  <a:rPr lang="en-AE" sz="1700" dirty="0"/>
                  <a:t>In the case of (b) the first distance is 50 cm and the uncertainty is still +/- 0.1 cm. The relative uncertainty in this case is </a:t>
                </a:r>
                <a14:m>
                  <m:oMath xmlns:m="http://schemas.openxmlformats.org/officeDocument/2006/math">
                    <m:f>
                      <m:fPr>
                        <m:type m:val="skw"/>
                        <m:ctrlPr>
                          <a:rPr lang="en-AE" sz="1700" i="1">
                            <a:latin typeface="Cambria Math" panose="02040503050406030204" pitchFamily="18" charset="0"/>
                          </a:rPr>
                        </m:ctrlPr>
                      </m:fPr>
                      <m:num>
                        <m:r>
                          <a:rPr lang="en-US" sz="1700" i="1">
                            <a:latin typeface="Cambria Math" panose="02040503050406030204" pitchFamily="18" charset="0"/>
                          </a:rPr>
                          <m:t>0.1</m:t>
                        </m:r>
                      </m:num>
                      <m:den>
                        <m:r>
                          <a:rPr lang="en-US" sz="1700" b="0" i="1" smtClean="0">
                            <a:latin typeface="Cambria Math" panose="02040503050406030204" pitchFamily="18" charset="0"/>
                          </a:rPr>
                          <m:t>5</m:t>
                        </m:r>
                        <m:r>
                          <a:rPr lang="en-US" sz="1700" i="1">
                            <a:latin typeface="Cambria Math" panose="02040503050406030204" pitchFamily="18" charset="0"/>
                          </a:rPr>
                          <m:t>0</m:t>
                        </m:r>
                      </m:den>
                    </m:f>
                  </m:oMath>
                </a14:m>
                <a:r>
                  <a:rPr lang="en-AE" sz="1700" dirty="0"/>
                  <a:t> which is 2 %. </a:t>
                </a:r>
              </a:p>
              <a:p>
                <a:endParaRPr lang="en-AE" sz="1700" dirty="0"/>
              </a:p>
              <a:p>
                <a:r>
                  <a:rPr lang="en-AE" sz="1700" b="1" dirty="0"/>
                  <a:t>So when dealing with larger numbers, any uncertainty in the measurement will become less significant  in terms of their effect on the investigation when larger values are used – this is a good improvement to suggest, or a strength / limitation to identify from the method. </a:t>
                </a:r>
              </a:p>
            </p:txBody>
          </p:sp>
        </mc:Choice>
        <mc:Fallback>
          <p:sp>
            <p:nvSpPr>
              <p:cNvPr id="6" name="TextBox 5">
                <a:extLst>
                  <a:ext uri="{FF2B5EF4-FFF2-40B4-BE49-F238E27FC236}">
                    <a16:creationId xmlns:a16="http://schemas.microsoft.com/office/drawing/2014/main" id="{AD7D134F-9F58-C540-B42E-CCC242669A35}"/>
                  </a:ext>
                </a:extLst>
              </p:cNvPr>
              <p:cNvSpPr txBox="1">
                <a:spLocks noRot="1" noChangeAspect="1" noMove="1" noResize="1" noEditPoints="1" noAdjustHandles="1" noChangeArrowheads="1" noChangeShapeType="1" noTextEdit="1"/>
              </p:cNvSpPr>
              <p:nvPr/>
            </p:nvSpPr>
            <p:spPr>
              <a:xfrm>
                <a:off x="95250" y="381000"/>
                <a:ext cx="8953500" cy="6370975"/>
              </a:xfrm>
              <a:prstGeom prst="rect">
                <a:avLst/>
              </a:prstGeom>
              <a:blipFill>
                <a:blip r:embed="rId2"/>
                <a:stretch>
                  <a:fillRect l="-567" t="-398" r="-992" b="-199"/>
                </a:stretch>
              </a:blipFill>
            </p:spPr>
            <p:txBody>
              <a:bodyPr/>
              <a:lstStyle/>
              <a:p>
                <a:r>
                  <a:rPr lang="en-AE">
                    <a:noFill/>
                  </a:rPr>
                  <a:t> </a:t>
                </a:r>
              </a:p>
            </p:txBody>
          </p:sp>
        </mc:Fallback>
      </mc:AlternateContent>
    </p:spTree>
    <p:extLst>
      <p:ext uri="{BB962C8B-B14F-4D97-AF65-F5344CB8AC3E}">
        <p14:creationId xmlns:p14="http://schemas.microsoft.com/office/powerpoint/2010/main" val="597953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400" b="1" u="sng" dirty="0"/>
              <a:t>Evaluation</a:t>
            </a:r>
          </a:p>
        </p:txBody>
      </p:sp>
      <p:sp>
        <p:nvSpPr>
          <p:cNvPr id="6" name="TextBox 5">
            <a:extLst>
              <a:ext uri="{FF2B5EF4-FFF2-40B4-BE49-F238E27FC236}">
                <a16:creationId xmlns:a16="http://schemas.microsoft.com/office/drawing/2014/main" id="{AD7D134F-9F58-C540-B42E-CCC242669A35}"/>
              </a:ext>
            </a:extLst>
          </p:cNvPr>
          <p:cNvSpPr txBox="1"/>
          <p:nvPr/>
        </p:nvSpPr>
        <p:spPr>
          <a:xfrm>
            <a:off x="247650" y="381000"/>
            <a:ext cx="8439150" cy="5293757"/>
          </a:xfrm>
          <a:prstGeom prst="rect">
            <a:avLst/>
          </a:prstGeom>
          <a:noFill/>
        </p:spPr>
        <p:txBody>
          <a:bodyPr wrap="square" rtlCol="0">
            <a:spAutoFit/>
          </a:bodyPr>
          <a:lstStyle/>
          <a:p>
            <a:r>
              <a:rPr lang="en-AE" sz="1700" b="1" i="1" dirty="0">
                <a:solidFill>
                  <a:srgbClr val="FF0000"/>
                </a:solidFill>
              </a:rPr>
              <a:t>Improvements </a:t>
            </a:r>
          </a:p>
          <a:p>
            <a:endParaRPr lang="en-AE" sz="1700" dirty="0"/>
          </a:p>
          <a:p>
            <a:r>
              <a:rPr lang="en-IE" sz="1600" dirty="0"/>
              <a:t>You need to describe improvements for </a:t>
            </a:r>
            <a:r>
              <a:rPr lang="en-IE" sz="1600" b="1" dirty="0"/>
              <a:t>each of the errors </a:t>
            </a:r>
            <a:r>
              <a:rPr lang="en-IE" sz="1600" dirty="0"/>
              <a:t>that you identified. </a:t>
            </a:r>
          </a:p>
          <a:p>
            <a:endParaRPr lang="en-IE" sz="1600" dirty="0"/>
          </a:p>
          <a:p>
            <a:r>
              <a:rPr lang="en-IE" sz="1600" dirty="0"/>
              <a:t>These should be specific, not vague comments like “increase the accuracy of the investigation”. </a:t>
            </a:r>
          </a:p>
          <a:p>
            <a:endParaRPr lang="en-IE" sz="1600" dirty="0"/>
          </a:p>
          <a:p>
            <a:r>
              <a:rPr lang="en-IE" sz="1600" dirty="0"/>
              <a:t>They should involve specific steps or equipment that could be used to improve the accuracy and/or precision of the measurements, how to reduce systematic or random errors and how to control your variables more reliably to increase the reliability of your conclusions. </a:t>
            </a:r>
          </a:p>
          <a:p>
            <a:endParaRPr lang="en-IE" sz="1600" dirty="0"/>
          </a:p>
          <a:p>
            <a:r>
              <a:rPr lang="en-IE" sz="1600" b="1" dirty="0"/>
              <a:t>Example 1: </a:t>
            </a:r>
            <a:r>
              <a:rPr lang="en-IE" sz="1600" dirty="0"/>
              <a:t>To improve the accuracy of the time measurement and reduce the systematic error caused by the reaction time of the person using the stopwatch, an automatic timer could be used. An example of an automatic timer would be a piece of equipment called a light gate which records the time at which an object passes through the gate. </a:t>
            </a:r>
          </a:p>
          <a:p>
            <a:endParaRPr lang="en-IE" sz="1600" b="1" dirty="0"/>
          </a:p>
          <a:p>
            <a:r>
              <a:rPr lang="en-IE" sz="1600" b="1" dirty="0"/>
              <a:t>Example 2: </a:t>
            </a:r>
            <a:r>
              <a:rPr lang="en-IE" sz="1600" dirty="0"/>
              <a:t>Increase the number of trials for the DV measurement and take an average. This would reduce the effect of random error on the DV measurement and increase reliability of these measurements. </a:t>
            </a:r>
          </a:p>
          <a:p>
            <a:endParaRPr lang="en-IE" sz="1600" b="1" dirty="0"/>
          </a:p>
          <a:p>
            <a:r>
              <a:rPr lang="en-IE" sz="1600" b="1" dirty="0"/>
              <a:t>Example 3: </a:t>
            </a:r>
            <a:r>
              <a:rPr lang="en-IE" sz="1600" dirty="0"/>
              <a:t>Use a broader range for the IV and increase the number of IV measurements. This would give more evidence to support the trend and improve the reliability of the conclusions. </a:t>
            </a:r>
            <a:endParaRPr lang="en-IE" sz="1600" b="1" dirty="0"/>
          </a:p>
        </p:txBody>
      </p:sp>
      <p:sp>
        <p:nvSpPr>
          <p:cNvPr id="3" name="TextBox 2">
            <a:extLst>
              <a:ext uri="{FF2B5EF4-FFF2-40B4-BE49-F238E27FC236}">
                <a16:creationId xmlns:a16="http://schemas.microsoft.com/office/drawing/2014/main" id="{1537A19F-D61B-7D4A-9579-FF0C9A06BF79}"/>
              </a:ext>
            </a:extLst>
          </p:cNvPr>
          <p:cNvSpPr txBox="1"/>
          <p:nvPr/>
        </p:nvSpPr>
        <p:spPr>
          <a:xfrm>
            <a:off x="304800" y="5791200"/>
            <a:ext cx="8382000" cy="923330"/>
          </a:xfrm>
          <a:prstGeom prst="rect">
            <a:avLst/>
          </a:prstGeom>
          <a:noFill/>
        </p:spPr>
        <p:txBody>
          <a:bodyPr wrap="square" rtlCol="0">
            <a:spAutoFit/>
          </a:bodyPr>
          <a:lstStyle/>
          <a:p>
            <a:r>
              <a:rPr lang="en-AE" b="1" i="1" dirty="0">
                <a:solidFill>
                  <a:srgbClr val="FF0000"/>
                </a:solidFill>
              </a:rPr>
              <a:t>Note: </a:t>
            </a:r>
            <a:r>
              <a:rPr lang="en-AE" i="1" dirty="0"/>
              <a:t>Look at the strengths identifed earlier, if they were done they are strengths, but if they were not done then you can identify limitations and suggest those things as improvements for the investigation. </a:t>
            </a:r>
          </a:p>
        </p:txBody>
      </p:sp>
    </p:spTree>
    <p:extLst>
      <p:ext uri="{BB962C8B-B14F-4D97-AF65-F5344CB8AC3E}">
        <p14:creationId xmlns:p14="http://schemas.microsoft.com/office/powerpoint/2010/main" val="2789431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829"/>
            <a:ext cx="8229600" cy="1143000"/>
          </a:xfrm>
        </p:spPr>
        <p:txBody>
          <a:bodyPr>
            <a:normAutofit/>
          </a:bodyPr>
          <a:lstStyle/>
          <a:p>
            <a:r>
              <a:rPr lang="en-US" sz="3400" b="1" u="sng" dirty="0"/>
              <a:t>Evaluation</a:t>
            </a:r>
          </a:p>
        </p:txBody>
      </p:sp>
      <p:sp>
        <p:nvSpPr>
          <p:cNvPr id="6" name="TextBox 5">
            <a:extLst>
              <a:ext uri="{FF2B5EF4-FFF2-40B4-BE49-F238E27FC236}">
                <a16:creationId xmlns:a16="http://schemas.microsoft.com/office/drawing/2014/main" id="{AD7D134F-9F58-C540-B42E-CCC242669A35}"/>
              </a:ext>
            </a:extLst>
          </p:cNvPr>
          <p:cNvSpPr txBox="1"/>
          <p:nvPr/>
        </p:nvSpPr>
        <p:spPr>
          <a:xfrm>
            <a:off x="247650" y="661228"/>
            <a:ext cx="8439150" cy="3370153"/>
          </a:xfrm>
          <a:prstGeom prst="rect">
            <a:avLst/>
          </a:prstGeom>
          <a:noFill/>
        </p:spPr>
        <p:txBody>
          <a:bodyPr wrap="square" rtlCol="0">
            <a:spAutoFit/>
          </a:bodyPr>
          <a:lstStyle/>
          <a:p>
            <a:r>
              <a:rPr lang="en-AE" sz="1700" b="1" i="1" dirty="0">
                <a:solidFill>
                  <a:srgbClr val="FF0000"/>
                </a:solidFill>
              </a:rPr>
              <a:t>Extensions</a:t>
            </a:r>
          </a:p>
          <a:p>
            <a:endParaRPr lang="en-AE" sz="1700" b="1" i="1" dirty="0">
              <a:solidFill>
                <a:srgbClr val="FF0000"/>
              </a:solidFill>
            </a:endParaRPr>
          </a:p>
          <a:p>
            <a:r>
              <a:rPr lang="en-AE" dirty="0"/>
              <a:t>An extension to an investigation usually involves changing the IV in order to determine relationships for other factors that might affect the DV. You might make one of your CVs the new IV for your extension. </a:t>
            </a:r>
          </a:p>
          <a:p>
            <a:endParaRPr lang="en-AE" dirty="0"/>
          </a:p>
          <a:p>
            <a:r>
              <a:rPr lang="en-AE" dirty="0"/>
              <a:t>You could also choose a different DV to see what other factors are affected by changes to the original IV. </a:t>
            </a:r>
          </a:p>
          <a:p>
            <a:endParaRPr lang="en-AE" dirty="0"/>
          </a:p>
          <a:p>
            <a:r>
              <a:rPr lang="en-AE" dirty="0"/>
              <a:t>The extension should add value to the investigation and answer some questions that arose during the original investigation. </a:t>
            </a:r>
          </a:p>
          <a:p>
            <a:r>
              <a:rPr lang="en-AE" sz="1700" b="1" i="1" dirty="0">
                <a:solidFill>
                  <a:srgbClr val="FF0000"/>
                </a:solidFill>
              </a:rPr>
              <a:t> </a:t>
            </a:r>
          </a:p>
        </p:txBody>
      </p:sp>
    </p:spTree>
    <p:extLst>
      <p:ext uri="{BB962C8B-B14F-4D97-AF65-F5344CB8AC3E}">
        <p14:creationId xmlns:p14="http://schemas.microsoft.com/office/powerpoint/2010/main" val="417320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a:t>Collecting Data</a:t>
            </a:r>
          </a:p>
        </p:txBody>
      </p:sp>
      <p:sp>
        <p:nvSpPr>
          <p:cNvPr id="3" name="Content Placeholder 2"/>
          <p:cNvSpPr>
            <a:spLocks noGrp="1"/>
          </p:cNvSpPr>
          <p:nvPr>
            <p:ph idx="1"/>
          </p:nvPr>
        </p:nvSpPr>
        <p:spPr>
          <a:xfrm>
            <a:off x="228600" y="1447800"/>
            <a:ext cx="8458200" cy="4267200"/>
          </a:xfrm>
        </p:spPr>
        <p:txBody>
          <a:bodyPr>
            <a:normAutofit/>
          </a:bodyPr>
          <a:lstStyle/>
          <a:p>
            <a:pPr>
              <a:buNone/>
            </a:pPr>
            <a:r>
              <a:rPr lang="en-US" sz="1600" b="1" dirty="0"/>
              <a:t>There are some important things to consider when collecting data during an investigation:</a:t>
            </a:r>
          </a:p>
          <a:p>
            <a:pPr>
              <a:buNone/>
            </a:pPr>
            <a:endParaRPr lang="en-US" sz="1600" b="1" dirty="0"/>
          </a:p>
          <a:p>
            <a:r>
              <a:rPr lang="en-US" sz="1600" dirty="0"/>
              <a:t>The IV must be changed at least 5 times</a:t>
            </a:r>
          </a:p>
          <a:p>
            <a:endParaRPr lang="en-US" sz="1600" dirty="0"/>
          </a:p>
          <a:p>
            <a:r>
              <a:rPr lang="en-US" sz="1600" dirty="0"/>
              <a:t>The IV should increase by the same amount each time </a:t>
            </a:r>
            <a:r>
              <a:rPr lang="en-US" sz="1600" dirty="0" err="1"/>
              <a:t>ie</a:t>
            </a:r>
            <a:r>
              <a:rPr lang="en-US" sz="1600" dirty="0"/>
              <a:t>. steady increments, </a:t>
            </a:r>
            <a:r>
              <a:rPr lang="en-US" sz="1600" dirty="0" err="1"/>
              <a:t>eg.</a:t>
            </a:r>
            <a:r>
              <a:rPr lang="en-US" sz="1600" dirty="0"/>
              <a:t> 2,4 6, 8 10 seconds or 5, 10, 15, 20 25 seconds, etc.</a:t>
            </a:r>
          </a:p>
          <a:p>
            <a:endParaRPr lang="en-US" sz="1600" dirty="0"/>
          </a:p>
          <a:p>
            <a:r>
              <a:rPr lang="en-US" sz="1600" dirty="0"/>
              <a:t>The DV should be measured three times for each value of IV, </a:t>
            </a:r>
            <a:r>
              <a:rPr lang="en-US" sz="1600" dirty="0" err="1"/>
              <a:t>ie</a:t>
            </a:r>
            <a:r>
              <a:rPr lang="en-US" sz="1600" dirty="0"/>
              <a:t>. 3 trials of data so that an average value of the DV can be calculated. </a:t>
            </a:r>
          </a:p>
          <a:p>
            <a:endParaRPr lang="en-US" sz="1600" dirty="0"/>
          </a:p>
          <a:p>
            <a:pPr marL="0" indent="0">
              <a:buNone/>
            </a:pPr>
            <a:r>
              <a:rPr lang="en-US" sz="1600" b="1" i="1" dirty="0">
                <a:solidFill>
                  <a:srgbClr val="FF0000"/>
                </a:solidFill>
              </a:rPr>
              <a:t>Note: </a:t>
            </a:r>
            <a:r>
              <a:rPr lang="en-US" sz="1600" i="1" dirty="0"/>
              <a:t>Read the method section of the </a:t>
            </a:r>
            <a:r>
              <a:rPr lang="en-US" sz="1600" b="1" i="1" dirty="0"/>
              <a:t>Criterion B PowerPoint on writing lab reports </a:t>
            </a:r>
            <a:r>
              <a:rPr lang="en-US" sz="1600" i="1" dirty="0"/>
              <a:t>for more details on how to collect sufficient data. </a:t>
            </a:r>
            <a:endParaRPr lang="en-US" sz="1600" b="1" i="1" dirty="0"/>
          </a:p>
          <a:p>
            <a:pPr marL="0" indent="0">
              <a:buNone/>
            </a:pPr>
            <a:endParaRPr lang="en-US" sz="1600" dirty="0"/>
          </a:p>
          <a:p>
            <a:endParaRPr lang="en-US" sz="1600" dirty="0"/>
          </a:p>
          <a:p>
            <a:pPr>
              <a:buNone/>
            </a:pPr>
            <a:endParaRPr lang="en-US" sz="1600" b="1" dirty="0"/>
          </a:p>
          <a:p>
            <a:pPr marL="0" indent="0">
              <a:buNone/>
            </a:pPr>
            <a:endParaRPr lang="en-IE" sz="1600" dirty="0"/>
          </a:p>
        </p:txBody>
      </p:sp>
      <p:pic>
        <p:nvPicPr>
          <p:cNvPr id="1028" name="Picture 4" descr="At t=0 a ball, initially at rest, starts to roll down a ramp with constant  acceleration. You notice it moves 1 foot between t=0 seconds and t = 1  second. 1) How">
            <a:extLst>
              <a:ext uri="{FF2B5EF4-FFF2-40B4-BE49-F238E27FC236}">
                <a16:creationId xmlns:a16="http://schemas.microsoft.com/office/drawing/2014/main" id="{EAEC847A-F5DB-914C-8076-C014337CE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687" y="4607543"/>
            <a:ext cx="3486150" cy="221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26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63" y="-152400"/>
            <a:ext cx="8229600" cy="1143000"/>
          </a:xfrm>
        </p:spPr>
        <p:txBody>
          <a:bodyPr>
            <a:normAutofit/>
          </a:bodyPr>
          <a:lstStyle/>
          <a:p>
            <a:r>
              <a:rPr lang="en-US" b="1" u="sng" dirty="0"/>
              <a:t>Results - Table</a:t>
            </a:r>
          </a:p>
        </p:txBody>
      </p:sp>
      <p:sp>
        <p:nvSpPr>
          <p:cNvPr id="3" name="Content Placeholder 2"/>
          <p:cNvSpPr>
            <a:spLocks noGrp="1"/>
          </p:cNvSpPr>
          <p:nvPr>
            <p:ph idx="1"/>
          </p:nvPr>
        </p:nvSpPr>
        <p:spPr>
          <a:xfrm>
            <a:off x="319863" y="876300"/>
            <a:ext cx="8458200" cy="2895600"/>
          </a:xfrm>
        </p:spPr>
        <p:txBody>
          <a:bodyPr>
            <a:normAutofit/>
          </a:bodyPr>
          <a:lstStyle/>
          <a:p>
            <a:pPr marL="0">
              <a:buNone/>
            </a:pPr>
            <a:r>
              <a:rPr lang="en-US" sz="1600" dirty="0"/>
              <a:t>Results from the investigation should be recorded in this section. Data should first be displayed in a </a:t>
            </a:r>
            <a:r>
              <a:rPr lang="en-US" sz="1600" b="1" dirty="0"/>
              <a:t>table</a:t>
            </a:r>
            <a:r>
              <a:rPr lang="en-US" sz="1600" dirty="0"/>
              <a:t>. The table should have headings which include units.</a:t>
            </a:r>
          </a:p>
          <a:p>
            <a:pPr marL="0">
              <a:buNone/>
            </a:pPr>
            <a:endParaRPr lang="en-US" sz="1600" dirty="0"/>
          </a:p>
          <a:p>
            <a:pPr marL="0">
              <a:buNone/>
            </a:pPr>
            <a:r>
              <a:rPr lang="en-US" sz="1600" dirty="0"/>
              <a:t>In this example Distance and Time data is recorded for a ball rolling down a ramp. The time was the IV so it was chosen that the time would be changed at intervals of 10 seconds and the Distance the object travelled would be recorded.</a:t>
            </a:r>
          </a:p>
          <a:p>
            <a:pPr marL="0">
              <a:buNone/>
            </a:pPr>
            <a:endParaRPr lang="en-US" sz="1600" b="1" dirty="0">
              <a:solidFill>
                <a:srgbClr val="FF0000"/>
              </a:solidFill>
            </a:endParaRPr>
          </a:p>
          <a:p>
            <a:pPr marL="0">
              <a:buNone/>
            </a:pPr>
            <a:r>
              <a:rPr lang="en-US" sz="1600" b="1" i="1" dirty="0">
                <a:solidFill>
                  <a:srgbClr val="FF0000"/>
                </a:solidFill>
              </a:rPr>
              <a:t>Note: </a:t>
            </a:r>
            <a:r>
              <a:rPr lang="en-US" sz="1600" i="1" dirty="0"/>
              <a:t>If you did multiple trials, which you always should, you will need multiple columns for your DV and a column for the average value. One full row has been completed as an example. </a:t>
            </a:r>
            <a:endParaRPr lang="en-US" sz="1600" b="1" i="1" dirty="0"/>
          </a:p>
          <a:p>
            <a:pPr>
              <a:buNone/>
            </a:pPr>
            <a:r>
              <a:rPr lang="en-US" sz="1600" b="1" dirty="0">
                <a:solidFill>
                  <a:srgbClr val="00B050"/>
                </a:solidFill>
              </a:rPr>
              <a:t>Sample Results Table</a:t>
            </a:r>
          </a:p>
          <a:p>
            <a:pPr>
              <a:buNone/>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3764031806"/>
              </p:ext>
            </p:extLst>
          </p:nvPr>
        </p:nvGraphicFramePr>
        <p:xfrm>
          <a:off x="365937" y="3771900"/>
          <a:ext cx="4747436" cy="2895601"/>
        </p:xfrm>
        <a:graphic>
          <a:graphicData uri="http://schemas.openxmlformats.org/drawingml/2006/table">
            <a:tbl>
              <a:tblPr firstRow="1" bandRow="1">
                <a:tableStyleId>{D7AC3CCA-C797-4891-BE02-D94E43425B78}</a:tableStyleId>
              </a:tblPr>
              <a:tblGrid>
                <a:gridCol w="1104408">
                  <a:extLst>
                    <a:ext uri="{9D8B030D-6E8A-4147-A177-3AD203B41FA5}">
                      <a16:colId xmlns:a16="http://schemas.microsoft.com/office/drawing/2014/main" val="20000"/>
                    </a:ext>
                  </a:extLst>
                </a:gridCol>
                <a:gridCol w="910757">
                  <a:extLst>
                    <a:ext uri="{9D8B030D-6E8A-4147-A177-3AD203B41FA5}">
                      <a16:colId xmlns:a16="http://schemas.microsoft.com/office/drawing/2014/main" val="20001"/>
                    </a:ext>
                  </a:extLst>
                </a:gridCol>
                <a:gridCol w="910757">
                  <a:extLst>
                    <a:ext uri="{9D8B030D-6E8A-4147-A177-3AD203B41FA5}">
                      <a16:colId xmlns:a16="http://schemas.microsoft.com/office/drawing/2014/main" val="20002"/>
                    </a:ext>
                  </a:extLst>
                </a:gridCol>
                <a:gridCol w="910757">
                  <a:extLst>
                    <a:ext uri="{9D8B030D-6E8A-4147-A177-3AD203B41FA5}">
                      <a16:colId xmlns:a16="http://schemas.microsoft.com/office/drawing/2014/main" val="2923487875"/>
                    </a:ext>
                  </a:extLst>
                </a:gridCol>
                <a:gridCol w="910757">
                  <a:extLst>
                    <a:ext uri="{9D8B030D-6E8A-4147-A177-3AD203B41FA5}">
                      <a16:colId xmlns:a16="http://schemas.microsoft.com/office/drawing/2014/main" val="4251521823"/>
                    </a:ext>
                  </a:extLst>
                </a:gridCol>
              </a:tblGrid>
              <a:tr h="614218">
                <a:tc rowSpan="2">
                  <a:txBody>
                    <a:bodyPr/>
                    <a:lstStyle/>
                    <a:p>
                      <a:pPr algn="ctr"/>
                      <a:r>
                        <a:rPr lang="en-IE" sz="1600" dirty="0"/>
                        <a:t>Time /</a:t>
                      </a:r>
                      <a:r>
                        <a:rPr lang="en-IE" sz="1600" baseline="0" dirty="0"/>
                        <a:t> t (s)</a:t>
                      </a:r>
                      <a:endParaRPr lang="en-IE" sz="1600" dirty="0"/>
                    </a:p>
                  </a:txBody>
                  <a:tcPr/>
                </a:tc>
                <a:tc gridSpan="3">
                  <a:txBody>
                    <a:bodyPr/>
                    <a:lstStyle/>
                    <a:p>
                      <a:pPr algn="ctr"/>
                      <a:r>
                        <a:rPr lang="en-IE" sz="1600" baseline="0" dirty="0"/>
                        <a:t>Distance / D </a:t>
                      </a:r>
                    </a:p>
                    <a:p>
                      <a:pPr algn="ctr"/>
                      <a:r>
                        <a:rPr lang="en-IE" sz="1600" baseline="0" dirty="0"/>
                        <a:t> </a:t>
                      </a:r>
                      <a:r>
                        <a:rPr lang="en-IE" sz="1600" dirty="0"/>
                        <a:t>(m)</a:t>
                      </a:r>
                    </a:p>
                  </a:txBody>
                  <a:tcPr/>
                </a:tc>
                <a:tc hMerge="1">
                  <a:txBody>
                    <a:bodyPr/>
                    <a:lstStyle/>
                    <a:p>
                      <a:pPr algn="ctr"/>
                      <a:endParaRPr lang="en-IE" dirty="0"/>
                    </a:p>
                  </a:txBody>
                  <a:tcPr/>
                </a:tc>
                <a:tc hMerge="1">
                  <a:txBody>
                    <a:bodyPr/>
                    <a:lstStyle/>
                    <a:p>
                      <a:pPr algn="ctr"/>
                      <a:endParaRPr lang="en-IE" dirty="0"/>
                    </a:p>
                  </a:txBody>
                  <a:tcPr/>
                </a:tc>
                <a:tc rowSpan="2">
                  <a:txBody>
                    <a:bodyPr/>
                    <a:lstStyle/>
                    <a:p>
                      <a:pPr algn="ctr"/>
                      <a:r>
                        <a:rPr lang="en-IE" sz="1600" dirty="0"/>
                        <a:t>Average Distance / D (m)</a:t>
                      </a:r>
                    </a:p>
                  </a:txBody>
                  <a:tcPr/>
                </a:tc>
                <a:extLst>
                  <a:ext uri="{0D108BD9-81ED-4DB2-BD59-A6C34878D82A}">
                    <a16:rowId xmlns:a16="http://schemas.microsoft.com/office/drawing/2014/main" val="10000"/>
                  </a:ext>
                </a:extLst>
              </a:tr>
              <a:tr h="526473">
                <a:tc vMerge="1">
                  <a:txBody>
                    <a:bodyPr/>
                    <a:lstStyle/>
                    <a:p>
                      <a:pPr algn="ctr"/>
                      <a:endParaRPr lang="en-IE" dirty="0"/>
                    </a:p>
                  </a:txBody>
                  <a:tcPr/>
                </a:tc>
                <a:tc>
                  <a:txBody>
                    <a:bodyPr/>
                    <a:lstStyle/>
                    <a:p>
                      <a:pPr algn="ctr"/>
                      <a:r>
                        <a:rPr lang="en-IE" sz="1600" dirty="0"/>
                        <a:t>Trial 1</a:t>
                      </a:r>
                    </a:p>
                  </a:txBody>
                  <a:tcPr/>
                </a:tc>
                <a:tc>
                  <a:txBody>
                    <a:bodyPr/>
                    <a:lstStyle/>
                    <a:p>
                      <a:pPr algn="ctr"/>
                      <a:r>
                        <a:rPr lang="en-IE" sz="1600" dirty="0"/>
                        <a:t>Trial 2</a:t>
                      </a:r>
                    </a:p>
                  </a:txBody>
                  <a:tcPr/>
                </a:tc>
                <a:tc>
                  <a:txBody>
                    <a:bodyPr/>
                    <a:lstStyle/>
                    <a:p>
                      <a:pPr algn="ctr"/>
                      <a:r>
                        <a:rPr lang="en-IE" sz="1600" dirty="0"/>
                        <a:t>Trial 3</a:t>
                      </a:r>
                    </a:p>
                  </a:txBody>
                  <a:tcPr/>
                </a:tc>
                <a:tc vMerge="1">
                  <a:txBody>
                    <a:bodyPr/>
                    <a:lstStyle/>
                    <a:p>
                      <a:pPr algn="ctr"/>
                      <a:endParaRPr lang="en-IE" dirty="0"/>
                    </a:p>
                  </a:txBody>
                  <a:tcPr/>
                </a:tc>
                <a:extLst>
                  <a:ext uri="{0D108BD9-81ED-4DB2-BD59-A6C34878D82A}">
                    <a16:rowId xmlns:a16="http://schemas.microsoft.com/office/drawing/2014/main" val="10001"/>
                  </a:ext>
                </a:extLst>
              </a:tr>
              <a:tr h="350982">
                <a:tc>
                  <a:txBody>
                    <a:bodyPr/>
                    <a:lstStyle/>
                    <a:p>
                      <a:pPr algn="ctr"/>
                      <a:r>
                        <a:rPr lang="en-IE" sz="1600" dirty="0"/>
                        <a:t>10</a:t>
                      </a:r>
                    </a:p>
                  </a:txBody>
                  <a:tcPr/>
                </a:tc>
                <a:tc>
                  <a:txBody>
                    <a:bodyPr/>
                    <a:lstStyle/>
                    <a:p>
                      <a:pPr algn="ctr"/>
                      <a:r>
                        <a:rPr lang="en-IE" sz="1600" dirty="0"/>
                        <a:t>32</a:t>
                      </a:r>
                    </a:p>
                  </a:txBody>
                  <a:tcPr/>
                </a:tc>
                <a:tc>
                  <a:txBody>
                    <a:bodyPr/>
                    <a:lstStyle/>
                    <a:p>
                      <a:pPr algn="ctr"/>
                      <a:r>
                        <a:rPr lang="en-IE" sz="1600" dirty="0"/>
                        <a:t>34</a:t>
                      </a:r>
                    </a:p>
                  </a:txBody>
                  <a:tcPr/>
                </a:tc>
                <a:tc>
                  <a:txBody>
                    <a:bodyPr/>
                    <a:lstStyle/>
                    <a:p>
                      <a:pPr algn="ctr"/>
                      <a:r>
                        <a:rPr lang="en-IE" sz="1600" dirty="0"/>
                        <a:t>30</a:t>
                      </a:r>
                    </a:p>
                  </a:txBody>
                  <a:tcPr/>
                </a:tc>
                <a:tc>
                  <a:txBody>
                    <a:bodyPr/>
                    <a:lstStyle/>
                    <a:p>
                      <a:pPr algn="ctr"/>
                      <a:r>
                        <a:rPr lang="en-IE" sz="1600" dirty="0"/>
                        <a:t>32</a:t>
                      </a:r>
                    </a:p>
                  </a:txBody>
                  <a:tcPr/>
                </a:tc>
                <a:extLst>
                  <a:ext uri="{0D108BD9-81ED-4DB2-BD59-A6C34878D82A}">
                    <a16:rowId xmlns:a16="http://schemas.microsoft.com/office/drawing/2014/main" val="10002"/>
                  </a:ext>
                </a:extLst>
              </a:tr>
              <a:tr h="350982">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extLst>
                  <a:ext uri="{0D108BD9-81ED-4DB2-BD59-A6C34878D82A}">
                    <a16:rowId xmlns:a16="http://schemas.microsoft.com/office/drawing/2014/main" val="10003"/>
                  </a:ext>
                </a:extLst>
              </a:tr>
              <a:tr h="350982">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extLst>
                  <a:ext uri="{0D108BD9-81ED-4DB2-BD59-A6C34878D82A}">
                    <a16:rowId xmlns:a16="http://schemas.microsoft.com/office/drawing/2014/main" val="10004"/>
                  </a:ext>
                </a:extLst>
              </a:tr>
              <a:tr h="350982">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extLst>
                  <a:ext uri="{0D108BD9-81ED-4DB2-BD59-A6C34878D82A}">
                    <a16:rowId xmlns:a16="http://schemas.microsoft.com/office/drawing/2014/main" val="2650586935"/>
                  </a:ext>
                </a:extLst>
              </a:tr>
              <a:tr h="350982">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tc>
                  <a:txBody>
                    <a:bodyPr/>
                    <a:lstStyle/>
                    <a:p>
                      <a:pPr algn="ctr"/>
                      <a:endParaRPr lang="en-IE" sz="1600" dirty="0"/>
                    </a:p>
                  </a:txBody>
                  <a:tcPr/>
                </a:tc>
                <a:extLst>
                  <a:ext uri="{0D108BD9-81ED-4DB2-BD59-A6C34878D82A}">
                    <a16:rowId xmlns:a16="http://schemas.microsoft.com/office/drawing/2014/main" val="3762573632"/>
                  </a:ext>
                </a:extLst>
              </a:tr>
            </a:tbl>
          </a:graphicData>
        </a:graphic>
      </p:graphicFrame>
      <p:sp>
        <p:nvSpPr>
          <p:cNvPr id="5" name="TextBox 4">
            <a:extLst>
              <a:ext uri="{FF2B5EF4-FFF2-40B4-BE49-F238E27FC236}">
                <a16:creationId xmlns:a16="http://schemas.microsoft.com/office/drawing/2014/main" id="{C9227FAA-DF34-B64E-98F4-AAB23F4081CB}"/>
              </a:ext>
            </a:extLst>
          </p:cNvPr>
          <p:cNvSpPr txBox="1"/>
          <p:nvPr/>
        </p:nvSpPr>
        <p:spPr>
          <a:xfrm>
            <a:off x="5410200" y="3771900"/>
            <a:ext cx="3048000" cy="2062103"/>
          </a:xfrm>
          <a:prstGeom prst="rect">
            <a:avLst/>
          </a:prstGeom>
          <a:noFill/>
        </p:spPr>
        <p:txBody>
          <a:bodyPr wrap="square" rtlCol="0">
            <a:spAutoFit/>
          </a:bodyPr>
          <a:lstStyle/>
          <a:p>
            <a:r>
              <a:rPr lang="en-AE" sz="1600" b="1" dirty="0">
                <a:solidFill>
                  <a:srgbClr val="00B050"/>
                </a:solidFill>
              </a:rPr>
              <a:t>Note that the headings in the column gives the physical quanitity being measured, the symbol that represents that quantity and the unit in brackets. </a:t>
            </a:r>
          </a:p>
          <a:p>
            <a:endParaRPr lang="en-AE" sz="1600" b="1" dirty="0">
              <a:solidFill>
                <a:srgbClr val="00B050"/>
              </a:solidFill>
            </a:endParaRPr>
          </a:p>
          <a:p>
            <a:r>
              <a:rPr lang="en-AE" sz="1600" b="1" dirty="0">
                <a:solidFill>
                  <a:srgbClr val="00B050"/>
                </a:solidFill>
              </a:rPr>
              <a:t>The IV should always be the first column and the DV should follow.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Results – Data Processing</a:t>
            </a:r>
          </a:p>
        </p:txBody>
      </p:sp>
      <p:sp>
        <p:nvSpPr>
          <p:cNvPr id="3" name="Content Placeholder 2"/>
          <p:cNvSpPr>
            <a:spLocks noGrp="1"/>
          </p:cNvSpPr>
          <p:nvPr>
            <p:ph idx="1"/>
          </p:nvPr>
        </p:nvSpPr>
        <p:spPr>
          <a:xfrm>
            <a:off x="396949" y="1215656"/>
            <a:ext cx="8382000" cy="3505200"/>
          </a:xfrm>
        </p:spPr>
        <p:txBody>
          <a:bodyPr>
            <a:normAutofit/>
          </a:bodyPr>
          <a:lstStyle/>
          <a:p>
            <a:pPr marL="0">
              <a:buNone/>
            </a:pPr>
            <a:r>
              <a:rPr lang="en-US" sz="1600" dirty="0"/>
              <a:t>Any calculations / data processing that was carried out on the recorded data should be clearly shown. </a:t>
            </a:r>
          </a:p>
          <a:p>
            <a:pPr marL="0">
              <a:buNone/>
            </a:pPr>
            <a:endParaRPr lang="en-US" sz="1600" dirty="0"/>
          </a:p>
          <a:p>
            <a:pPr marL="0">
              <a:buNone/>
            </a:pPr>
            <a:r>
              <a:rPr lang="en-US" sz="1600" b="1" dirty="0"/>
              <a:t>One example </a:t>
            </a:r>
            <a:r>
              <a:rPr lang="en-US" sz="1600" dirty="0"/>
              <a:t>calculation should be included for any formula used or data processing used.</a:t>
            </a:r>
          </a:p>
          <a:p>
            <a:pPr marL="0">
              <a:buNone/>
            </a:pPr>
            <a:endParaRPr lang="en-US" sz="1600" dirty="0"/>
          </a:p>
          <a:p>
            <a:pPr marL="0">
              <a:buNone/>
            </a:pPr>
            <a:r>
              <a:rPr lang="en-US" sz="1600" b="1" i="1" dirty="0">
                <a:solidFill>
                  <a:srgbClr val="FF0000"/>
                </a:solidFill>
              </a:rPr>
              <a:t>Note: </a:t>
            </a:r>
            <a:r>
              <a:rPr lang="en-US" sz="1600" i="1" dirty="0"/>
              <a:t>This may not be required in an E-Assessment question if not asked for specifically, but it is good practice and is required in all lab reports at DP. </a:t>
            </a:r>
          </a:p>
          <a:p>
            <a:pPr marL="0">
              <a:buNone/>
            </a:pPr>
            <a:endParaRPr lang="en-US" sz="1600" dirty="0"/>
          </a:p>
          <a:p>
            <a:pPr marL="0">
              <a:buNone/>
            </a:pPr>
            <a:r>
              <a:rPr lang="en-US" sz="1600" b="1" dirty="0">
                <a:solidFill>
                  <a:srgbClr val="00B050"/>
                </a:solidFill>
              </a:rPr>
              <a:t>Example below – relating to the table from the previous slide.</a:t>
            </a:r>
          </a:p>
          <a:p>
            <a:pPr marL="0">
              <a:buNone/>
            </a:pPr>
            <a:endParaRPr lang="en-US" sz="1600" b="1" dirty="0"/>
          </a:p>
          <a:p>
            <a:pPr marL="0">
              <a:buNone/>
            </a:pPr>
            <a:r>
              <a:rPr lang="en-US" sz="1600" b="1" i="1" dirty="0">
                <a:solidFill>
                  <a:srgbClr val="FF0000"/>
                </a:solidFill>
              </a:rPr>
              <a:t>Tip: </a:t>
            </a:r>
            <a:r>
              <a:rPr lang="en-US" sz="1600" i="1" dirty="0"/>
              <a:t>It is a good idea if writing a report to include sample calculations in a text box for neatness with a heading for clarity.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5329D97-3765-0841-B1A2-0A29387E5CD1}"/>
                  </a:ext>
                </a:extLst>
              </p:cNvPr>
              <p:cNvSpPr txBox="1"/>
              <p:nvPr/>
            </p:nvSpPr>
            <p:spPr>
              <a:xfrm>
                <a:off x="739849" y="4822600"/>
                <a:ext cx="7696200" cy="1639488"/>
              </a:xfrm>
              <a:prstGeom prst="rect">
                <a:avLst/>
              </a:prstGeom>
              <a:noFill/>
              <a:ln>
                <a:solidFill>
                  <a:schemeClr val="tx1"/>
                </a:solidFill>
              </a:ln>
            </p:spPr>
            <p:txBody>
              <a:bodyPr wrap="square" rtlCol="0">
                <a:spAutoFit/>
              </a:bodyPr>
              <a:lstStyle/>
              <a:p>
                <a:r>
                  <a:rPr lang="en-AE" sz="1600" b="1" dirty="0"/>
                  <a:t>Calculating the Average Distance: </a:t>
                </a:r>
              </a:p>
              <a:p>
                <a:endParaRPr lang="en-AE" sz="1600" b="1" dirty="0"/>
              </a:p>
              <a:p>
                <a:r>
                  <a:rPr lang="en-AE" sz="1600" dirty="0"/>
                  <a:t>Average Distance = </a:t>
                </a:r>
                <a14:m>
                  <m:oMath xmlns:m="http://schemas.openxmlformats.org/officeDocument/2006/math">
                    <m:f>
                      <m:fPr>
                        <m:ctrlPr>
                          <a:rPr lang="en-AE" sz="1600" i="1" smtClean="0">
                            <a:latin typeface="Cambria Math" panose="02040503050406030204" pitchFamily="18" charset="0"/>
                          </a:rPr>
                        </m:ctrlPr>
                      </m:fPr>
                      <m:num>
                        <m:r>
                          <m:rPr>
                            <m:nor/>
                          </m:rPr>
                          <a:rPr lang="en-US" sz="1600" b="0" i="0" dirty="0" smtClean="0"/>
                          <m:t>Distance</m:t>
                        </m:r>
                        <m:r>
                          <m:rPr>
                            <m:nor/>
                          </m:rPr>
                          <a:rPr lang="en-AE" sz="1600" dirty="0"/>
                          <m:t> </m:t>
                        </m:r>
                        <m:r>
                          <m:rPr>
                            <m:nor/>
                          </m:rPr>
                          <a:rPr lang="en-AE" sz="1600" dirty="0"/>
                          <m:t>Trial</m:t>
                        </m:r>
                        <m:r>
                          <m:rPr>
                            <m:nor/>
                          </m:rPr>
                          <a:rPr lang="en-AE" sz="1600" dirty="0"/>
                          <m:t> 1 + </m:t>
                        </m:r>
                        <m:r>
                          <m:rPr>
                            <m:nor/>
                          </m:rPr>
                          <a:rPr lang="en-US" sz="1600" b="0" i="0" dirty="0" smtClean="0"/>
                          <m:t>Distance</m:t>
                        </m:r>
                        <m:r>
                          <m:rPr>
                            <m:nor/>
                          </m:rPr>
                          <a:rPr lang="en-AE" sz="1600" dirty="0"/>
                          <m:t> </m:t>
                        </m:r>
                        <m:r>
                          <m:rPr>
                            <m:nor/>
                          </m:rPr>
                          <a:rPr lang="en-AE" sz="1600" dirty="0"/>
                          <m:t>Trial</m:t>
                        </m:r>
                        <m:r>
                          <m:rPr>
                            <m:nor/>
                          </m:rPr>
                          <a:rPr lang="en-AE" sz="1600" dirty="0"/>
                          <m:t> 2 + </m:t>
                        </m:r>
                        <m:r>
                          <m:rPr>
                            <m:nor/>
                          </m:rPr>
                          <a:rPr lang="en-US" sz="1600" b="0" i="0" dirty="0" smtClean="0"/>
                          <m:t>Distance</m:t>
                        </m:r>
                        <m:r>
                          <m:rPr>
                            <m:nor/>
                          </m:rPr>
                          <a:rPr lang="en-AE" sz="1600" dirty="0"/>
                          <m:t> </m:t>
                        </m:r>
                        <m:r>
                          <m:rPr>
                            <m:nor/>
                          </m:rPr>
                          <a:rPr lang="en-AE" sz="1600" dirty="0"/>
                          <m:t>Trial</m:t>
                        </m:r>
                        <m:r>
                          <m:rPr>
                            <m:nor/>
                          </m:rPr>
                          <a:rPr lang="en-AE" sz="1600" dirty="0"/>
                          <m:t> 3</m:t>
                        </m:r>
                      </m:num>
                      <m:den>
                        <m:r>
                          <a:rPr lang="en-US" sz="1600" b="0" i="1" smtClean="0">
                            <a:latin typeface="Cambria Math" panose="02040503050406030204" pitchFamily="18" charset="0"/>
                          </a:rPr>
                          <m:t>𝑁𝑢𝑚𝑏𝑒𝑟</m:t>
                        </m:r>
                        <m:r>
                          <a:rPr lang="en-US" sz="1600" b="0" i="1" smtClean="0">
                            <a:latin typeface="Cambria Math" panose="02040503050406030204" pitchFamily="18" charset="0"/>
                          </a:rPr>
                          <m:t> </m:t>
                        </m:r>
                        <m:r>
                          <a:rPr lang="en-US" sz="1600" b="0" i="1" smtClean="0">
                            <a:latin typeface="Cambria Math" panose="02040503050406030204" pitchFamily="18" charset="0"/>
                          </a:rPr>
                          <m:t>𝑜𝑓</m:t>
                        </m:r>
                        <m:r>
                          <a:rPr lang="en-US" sz="1600" b="0" i="1" smtClean="0">
                            <a:latin typeface="Cambria Math" panose="02040503050406030204" pitchFamily="18" charset="0"/>
                          </a:rPr>
                          <m:t> </m:t>
                        </m:r>
                        <m:r>
                          <a:rPr lang="en-US" sz="1600" b="0" i="1" smtClean="0">
                            <a:latin typeface="Cambria Math" panose="02040503050406030204" pitchFamily="18" charset="0"/>
                          </a:rPr>
                          <m:t>𝑇𝑟𝑖𝑎𝑙𝑠</m:t>
                        </m:r>
                      </m:den>
                    </m:f>
                  </m:oMath>
                </a14:m>
                <a:endParaRPr lang="en-US" sz="1600" dirty="0"/>
              </a:p>
              <a:p>
                <a:r>
                  <a:rPr lang="en-AE" sz="1600" dirty="0"/>
                  <a:t>Average Distance = </a:t>
                </a:r>
                <a14:m>
                  <m:oMath xmlns:m="http://schemas.openxmlformats.org/officeDocument/2006/math">
                    <m:f>
                      <m:fPr>
                        <m:ctrlPr>
                          <a:rPr lang="en-AE" sz="1600" i="1">
                            <a:latin typeface="Cambria Math" panose="02040503050406030204" pitchFamily="18" charset="0"/>
                          </a:rPr>
                        </m:ctrlPr>
                      </m:fPr>
                      <m:num>
                        <m:r>
                          <m:rPr>
                            <m:nor/>
                          </m:rPr>
                          <a:rPr lang="en-US" sz="1600" b="0" i="0" dirty="0" smtClean="0"/>
                          <m:t>32 + 34 + 30</m:t>
                        </m:r>
                      </m:num>
                      <m:den>
                        <m:r>
                          <a:rPr lang="en-US" sz="1600" b="0" i="1" smtClean="0">
                            <a:latin typeface="Cambria Math" panose="02040503050406030204" pitchFamily="18" charset="0"/>
                          </a:rPr>
                          <m:t>3</m:t>
                        </m:r>
                      </m:den>
                    </m:f>
                  </m:oMath>
                </a14:m>
                <a:endParaRPr lang="en-AE" sz="1600" dirty="0"/>
              </a:p>
              <a:p>
                <a:r>
                  <a:rPr lang="en-AE" sz="1600" dirty="0"/>
                  <a:t>Average Distance = 32 m</a:t>
                </a:r>
              </a:p>
            </p:txBody>
          </p:sp>
        </mc:Choice>
        <mc:Fallback>
          <p:sp>
            <p:nvSpPr>
              <p:cNvPr id="5" name="TextBox 4">
                <a:extLst>
                  <a:ext uri="{FF2B5EF4-FFF2-40B4-BE49-F238E27FC236}">
                    <a16:creationId xmlns:a16="http://schemas.microsoft.com/office/drawing/2014/main" id="{25329D97-3765-0841-B1A2-0A29387E5CD1}"/>
                  </a:ext>
                </a:extLst>
              </p:cNvPr>
              <p:cNvSpPr txBox="1">
                <a:spLocks noRot="1" noChangeAspect="1" noMove="1" noResize="1" noEditPoints="1" noAdjustHandles="1" noChangeArrowheads="1" noChangeShapeType="1" noTextEdit="1"/>
              </p:cNvSpPr>
              <p:nvPr/>
            </p:nvSpPr>
            <p:spPr>
              <a:xfrm>
                <a:off x="739849" y="4822600"/>
                <a:ext cx="7696200" cy="1639488"/>
              </a:xfrm>
              <a:prstGeom prst="rect">
                <a:avLst/>
              </a:prstGeom>
              <a:blipFill>
                <a:blip r:embed="rId2"/>
                <a:stretch>
                  <a:fillRect l="-329" t="-763" b="-3053"/>
                </a:stretch>
              </a:blipFill>
              <a:ln>
                <a:solidFill>
                  <a:schemeClr val="tx1"/>
                </a:solidFill>
              </a:ln>
            </p:spPr>
            <p:txBody>
              <a:bodyPr/>
              <a:lstStyle/>
              <a:p>
                <a:r>
                  <a:rPr lang="en-AE">
                    <a:noFill/>
                  </a:rPr>
                  <a:t> </a:t>
                </a:r>
              </a:p>
            </p:txBody>
          </p:sp>
        </mc:Fallback>
      </mc:AlternateContent>
    </p:spTree>
    <p:extLst>
      <p:ext uri="{BB962C8B-B14F-4D97-AF65-F5344CB8AC3E}">
        <p14:creationId xmlns:p14="http://schemas.microsoft.com/office/powerpoint/2010/main" val="365503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u="sng" dirty="0"/>
              <a:t>Results - Graph</a:t>
            </a:r>
          </a:p>
        </p:txBody>
      </p:sp>
      <p:sp>
        <p:nvSpPr>
          <p:cNvPr id="3" name="Content Placeholder 2"/>
          <p:cNvSpPr>
            <a:spLocks noGrp="1"/>
          </p:cNvSpPr>
          <p:nvPr>
            <p:ph idx="1"/>
          </p:nvPr>
        </p:nvSpPr>
        <p:spPr>
          <a:xfrm>
            <a:off x="228600" y="751609"/>
            <a:ext cx="8686800" cy="3124200"/>
          </a:xfrm>
        </p:spPr>
        <p:txBody>
          <a:bodyPr>
            <a:noAutofit/>
          </a:bodyPr>
          <a:lstStyle/>
          <a:p>
            <a:pPr marL="0">
              <a:buNone/>
            </a:pPr>
            <a:r>
              <a:rPr lang="en-US" sz="1600" dirty="0"/>
              <a:t>Results should also be displayed in a </a:t>
            </a:r>
            <a:r>
              <a:rPr lang="en-US" sz="1600" b="1" dirty="0"/>
              <a:t>suitable graph</a:t>
            </a:r>
            <a:r>
              <a:rPr lang="en-US" sz="1600" dirty="0"/>
              <a:t>. This could be a bar graph (usually not in Physics) or line graph (most probably). You need to decide the correct type of graph based on your investigation. Continuous data is usually plotted on a line graph, whereas discontinuous data (involving groups or categories) is usually plotted on a bar graph or pie chart.  </a:t>
            </a:r>
          </a:p>
          <a:p>
            <a:pPr marL="0">
              <a:buNone/>
            </a:pPr>
            <a:endParaRPr lang="en-US" sz="1600" b="1" dirty="0"/>
          </a:p>
          <a:p>
            <a:pPr marL="0">
              <a:buNone/>
            </a:pPr>
            <a:r>
              <a:rPr lang="en-US" sz="1600" dirty="0"/>
              <a:t>Your graph must include a </a:t>
            </a:r>
            <a:r>
              <a:rPr lang="en-US" sz="1600" b="1" dirty="0"/>
              <a:t>title, axis labels and units for each axis label</a:t>
            </a:r>
            <a:r>
              <a:rPr lang="en-US" sz="1600" dirty="0"/>
              <a:t>. For the title, the format should be “Variation of </a:t>
            </a:r>
            <a:r>
              <a:rPr lang="en-US" sz="1600" dirty="0">
                <a:solidFill>
                  <a:srgbClr val="FF0000"/>
                </a:solidFill>
              </a:rPr>
              <a:t>(insert y variable) </a:t>
            </a:r>
            <a:r>
              <a:rPr lang="en-US" sz="1600" dirty="0"/>
              <a:t>with </a:t>
            </a:r>
            <a:r>
              <a:rPr lang="en-US" sz="1600" dirty="0">
                <a:solidFill>
                  <a:srgbClr val="FF0000"/>
                </a:solidFill>
              </a:rPr>
              <a:t>(insert x variable)</a:t>
            </a:r>
            <a:r>
              <a:rPr lang="en-US" sz="1600" dirty="0"/>
              <a:t> for </a:t>
            </a:r>
            <a:r>
              <a:rPr lang="en-US" sz="1600" dirty="0">
                <a:solidFill>
                  <a:srgbClr val="FF0000"/>
                </a:solidFill>
              </a:rPr>
              <a:t>(give some detail or context about what was being investigated)</a:t>
            </a:r>
            <a:r>
              <a:rPr lang="en-US" sz="1600" dirty="0"/>
              <a:t>”. For a line graph, it could be a straight line or a curve depending on the data. </a:t>
            </a:r>
            <a:r>
              <a:rPr lang="en-US" sz="1600" b="1" dirty="0"/>
              <a:t>You need to look at the data (or associated formula) to decide the most suitable line of best fit. </a:t>
            </a:r>
          </a:p>
          <a:p>
            <a:pPr marL="0">
              <a:buNone/>
            </a:pPr>
            <a:endParaRPr lang="en-US" sz="1600" dirty="0"/>
          </a:p>
          <a:p>
            <a:pPr marL="0">
              <a:buNone/>
            </a:pPr>
            <a:r>
              <a:rPr lang="en-US" sz="1600" b="1" dirty="0">
                <a:solidFill>
                  <a:srgbClr val="00B050"/>
                </a:solidFill>
              </a:rPr>
              <a:t>Example: Distance/Time graph with title, axis labels and line of best fit showing the change in distance of a ball rolling down a ramp. The trend clearly indicates a curved line of best fit. </a:t>
            </a:r>
          </a:p>
          <a:p>
            <a:pPr marL="0">
              <a:buNone/>
            </a:pPr>
            <a:endParaRPr lang="en-US" sz="1600" b="1" dirty="0"/>
          </a:p>
          <a:p>
            <a:pPr>
              <a:buNone/>
            </a:pPr>
            <a:endParaRPr lang="en-US" sz="1600" dirty="0"/>
          </a:p>
        </p:txBody>
      </p:sp>
      <p:pic>
        <p:nvPicPr>
          <p:cNvPr id="6" name="Picture 5">
            <a:extLst>
              <a:ext uri="{FF2B5EF4-FFF2-40B4-BE49-F238E27FC236}">
                <a16:creationId xmlns:a16="http://schemas.microsoft.com/office/drawing/2014/main" id="{D179D3A6-3DEB-7747-BF2B-0DBC5616680F}"/>
              </a:ext>
            </a:extLst>
          </p:cNvPr>
          <p:cNvPicPr>
            <a:picLocks noChangeAspect="1"/>
          </p:cNvPicPr>
          <p:nvPr/>
        </p:nvPicPr>
        <p:blipFill>
          <a:blip r:embed="rId2"/>
          <a:stretch>
            <a:fillRect/>
          </a:stretch>
        </p:blipFill>
        <p:spPr>
          <a:xfrm>
            <a:off x="1981200" y="3962400"/>
            <a:ext cx="5105400" cy="2784038"/>
          </a:xfrm>
          <a:prstGeom prst="rect">
            <a:avLst/>
          </a:prstGeom>
        </p:spPr>
      </p:pic>
    </p:spTree>
    <p:extLst>
      <p:ext uri="{BB962C8B-B14F-4D97-AF65-F5344CB8AC3E}">
        <p14:creationId xmlns:p14="http://schemas.microsoft.com/office/powerpoint/2010/main" val="37089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555"/>
            <a:ext cx="8229600" cy="865909"/>
          </a:xfrm>
        </p:spPr>
        <p:txBody>
          <a:bodyPr>
            <a:normAutofit fontScale="90000"/>
          </a:bodyPr>
          <a:lstStyle/>
          <a:p>
            <a:br>
              <a:rPr lang="en-US" b="1" u="sng" dirty="0"/>
            </a:br>
            <a:r>
              <a:rPr lang="en-US" b="1" u="sng" dirty="0"/>
              <a:t>Interpreting the Results</a:t>
            </a:r>
          </a:p>
        </p:txBody>
      </p:sp>
      <p:sp>
        <p:nvSpPr>
          <p:cNvPr id="3" name="Content Placeholder 2"/>
          <p:cNvSpPr>
            <a:spLocks noGrp="1"/>
          </p:cNvSpPr>
          <p:nvPr>
            <p:ph idx="1"/>
          </p:nvPr>
        </p:nvSpPr>
        <p:spPr>
          <a:xfrm>
            <a:off x="114300" y="762000"/>
            <a:ext cx="8915400" cy="5943600"/>
          </a:xfrm>
        </p:spPr>
        <p:txBody>
          <a:bodyPr>
            <a:noAutofit/>
          </a:bodyPr>
          <a:lstStyle/>
          <a:p>
            <a:pPr marL="0">
              <a:spcBef>
                <a:spcPts val="0"/>
              </a:spcBef>
              <a:buNone/>
            </a:pPr>
            <a:r>
              <a:rPr lang="en-US" sz="1800" b="1" i="1" dirty="0"/>
              <a:t>How to describe the results:</a:t>
            </a:r>
          </a:p>
          <a:p>
            <a:pPr marL="0">
              <a:spcBef>
                <a:spcPts val="0"/>
              </a:spcBef>
              <a:buNone/>
            </a:pPr>
            <a:endParaRPr lang="en-US" sz="1800" b="1" i="1" dirty="0"/>
          </a:p>
          <a:p>
            <a:pPr>
              <a:spcBef>
                <a:spcPts val="0"/>
              </a:spcBef>
            </a:pPr>
            <a:r>
              <a:rPr lang="en-US" sz="1800" dirty="0"/>
              <a:t>Look at the results (</a:t>
            </a:r>
            <a:r>
              <a:rPr lang="en-US" sz="1800" dirty="0" err="1"/>
              <a:t>ie</a:t>
            </a:r>
            <a:r>
              <a:rPr lang="en-US" sz="1800" dirty="0"/>
              <a:t>. your graph) and </a:t>
            </a:r>
            <a:r>
              <a:rPr lang="en-US" sz="1800" b="1" dirty="0"/>
              <a:t>describe any patterns </a:t>
            </a:r>
            <a:r>
              <a:rPr lang="en-US" sz="1800" dirty="0"/>
              <a:t>shown in relation to your variables. As the independent variable increases, what happens to the dependent variable? Does it increase or decrease. How do you know – use data (</a:t>
            </a:r>
            <a:r>
              <a:rPr lang="en-US" sz="1800" dirty="0" err="1"/>
              <a:t>ie</a:t>
            </a:r>
            <a:r>
              <a:rPr lang="en-US" sz="1800" dirty="0"/>
              <a:t>. use specific numbers to justify your findings). </a:t>
            </a:r>
          </a:p>
          <a:p>
            <a:pPr>
              <a:spcBef>
                <a:spcPts val="0"/>
              </a:spcBef>
            </a:pPr>
            <a:endParaRPr lang="en-US" sz="1800" dirty="0"/>
          </a:p>
          <a:p>
            <a:pPr>
              <a:spcBef>
                <a:spcPts val="0"/>
              </a:spcBef>
            </a:pPr>
            <a:r>
              <a:rPr lang="en-US" sz="1800" b="1" dirty="0"/>
              <a:t>Comment on the type of relationship </a:t>
            </a:r>
            <a:r>
              <a:rPr lang="en-US" sz="1800" dirty="0"/>
              <a:t>shown between the independent and dependent variables. What type of relationship is this? How do you know. </a:t>
            </a:r>
          </a:p>
          <a:p>
            <a:pPr lvl="1">
              <a:spcBef>
                <a:spcPts val="0"/>
              </a:spcBef>
            </a:pPr>
            <a:r>
              <a:rPr lang="en-US" sz="1600" dirty="0">
                <a:solidFill>
                  <a:srgbClr val="00B050"/>
                </a:solidFill>
              </a:rPr>
              <a:t>If the y variable </a:t>
            </a:r>
            <a:r>
              <a:rPr lang="en-US" sz="1600" b="1" dirty="0">
                <a:solidFill>
                  <a:srgbClr val="00B050"/>
                </a:solidFill>
              </a:rPr>
              <a:t>increases as the x variable increases </a:t>
            </a:r>
            <a:r>
              <a:rPr lang="en-US" sz="1600" dirty="0">
                <a:solidFill>
                  <a:srgbClr val="00B050"/>
                </a:solidFill>
              </a:rPr>
              <a:t>the relationship is </a:t>
            </a:r>
            <a:r>
              <a:rPr lang="en-US" sz="1600" b="1" dirty="0">
                <a:solidFill>
                  <a:srgbClr val="00B050"/>
                </a:solidFill>
              </a:rPr>
              <a:t>positive</a:t>
            </a:r>
            <a:r>
              <a:rPr lang="en-US" sz="1600" dirty="0">
                <a:solidFill>
                  <a:srgbClr val="00B050"/>
                </a:solidFill>
              </a:rPr>
              <a:t>. </a:t>
            </a:r>
          </a:p>
          <a:p>
            <a:pPr lvl="1">
              <a:spcBef>
                <a:spcPts val="0"/>
              </a:spcBef>
            </a:pPr>
            <a:r>
              <a:rPr lang="en-US" sz="1600" dirty="0">
                <a:solidFill>
                  <a:srgbClr val="00B050"/>
                </a:solidFill>
              </a:rPr>
              <a:t>If the y variable </a:t>
            </a:r>
            <a:r>
              <a:rPr lang="en-US" sz="1600" b="1" dirty="0">
                <a:solidFill>
                  <a:srgbClr val="00B050"/>
                </a:solidFill>
              </a:rPr>
              <a:t>decreases as the x variable increases </a:t>
            </a:r>
            <a:r>
              <a:rPr lang="en-US" sz="1600" dirty="0">
                <a:solidFill>
                  <a:srgbClr val="00B050"/>
                </a:solidFill>
              </a:rPr>
              <a:t>the relationship is </a:t>
            </a:r>
            <a:r>
              <a:rPr lang="en-US" sz="1600" b="1" dirty="0">
                <a:solidFill>
                  <a:srgbClr val="00B050"/>
                </a:solidFill>
              </a:rPr>
              <a:t>negative</a:t>
            </a:r>
            <a:r>
              <a:rPr lang="en-US" sz="1600" dirty="0">
                <a:solidFill>
                  <a:srgbClr val="00B050"/>
                </a:solidFill>
              </a:rPr>
              <a:t>. </a:t>
            </a:r>
          </a:p>
          <a:p>
            <a:pPr lvl="1">
              <a:spcBef>
                <a:spcPts val="0"/>
              </a:spcBef>
            </a:pPr>
            <a:r>
              <a:rPr lang="en-US" sz="1600" dirty="0">
                <a:solidFill>
                  <a:srgbClr val="00B050"/>
                </a:solidFill>
              </a:rPr>
              <a:t>If the graph shows a </a:t>
            </a:r>
            <a:r>
              <a:rPr lang="en-US" sz="1600" b="1" dirty="0">
                <a:solidFill>
                  <a:srgbClr val="00B050"/>
                </a:solidFill>
              </a:rPr>
              <a:t>straight line </a:t>
            </a:r>
            <a:r>
              <a:rPr lang="en-US" sz="1600" dirty="0">
                <a:solidFill>
                  <a:srgbClr val="00B050"/>
                </a:solidFill>
              </a:rPr>
              <a:t>it is a </a:t>
            </a:r>
            <a:r>
              <a:rPr lang="en-US" sz="1600" b="1" dirty="0">
                <a:solidFill>
                  <a:srgbClr val="00B050"/>
                </a:solidFill>
              </a:rPr>
              <a:t>linear</a:t>
            </a:r>
            <a:r>
              <a:rPr lang="en-US" sz="1600" dirty="0">
                <a:solidFill>
                  <a:srgbClr val="00B050"/>
                </a:solidFill>
              </a:rPr>
              <a:t> relationship. </a:t>
            </a:r>
          </a:p>
          <a:p>
            <a:pPr lvl="1">
              <a:spcBef>
                <a:spcPts val="0"/>
              </a:spcBef>
            </a:pPr>
            <a:r>
              <a:rPr lang="en-US" sz="1600" dirty="0">
                <a:solidFill>
                  <a:srgbClr val="00B050"/>
                </a:solidFill>
              </a:rPr>
              <a:t>If the graph shows a </a:t>
            </a:r>
            <a:r>
              <a:rPr lang="en-US" sz="1600" b="1" dirty="0">
                <a:solidFill>
                  <a:srgbClr val="00B050"/>
                </a:solidFill>
              </a:rPr>
              <a:t>straight line </a:t>
            </a:r>
            <a:r>
              <a:rPr lang="en-US" sz="1600" dirty="0">
                <a:solidFill>
                  <a:srgbClr val="00B050"/>
                </a:solidFill>
              </a:rPr>
              <a:t>which </a:t>
            </a:r>
            <a:r>
              <a:rPr lang="en-US" sz="1600" b="1" dirty="0">
                <a:solidFill>
                  <a:srgbClr val="00B050"/>
                </a:solidFill>
              </a:rPr>
              <a:t>also passes through the origin </a:t>
            </a:r>
            <a:r>
              <a:rPr lang="en-US" sz="1600" dirty="0">
                <a:solidFill>
                  <a:srgbClr val="00B050"/>
                </a:solidFill>
              </a:rPr>
              <a:t>it is a </a:t>
            </a:r>
            <a:r>
              <a:rPr lang="en-US" sz="1600" b="1" dirty="0">
                <a:solidFill>
                  <a:srgbClr val="00B050"/>
                </a:solidFill>
              </a:rPr>
              <a:t>directly proportional </a:t>
            </a:r>
            <a:r>
              <a:rPr lang="en-US" sz="1600" dirty="0">
                <a:solidFill>
                  <a:srgbClr val="00B050"/>
                </a:solidFill>
              </a:rPr>
              <a:t>relationship. </a:t>
            </a:r>
          </a:p>
          <a:p>
            <a:pPr lvl="1">
              <a:spcBef>
                <a:spcPts val="0"/>
              </a:spcBef>
            </a:pPr>
            <a:r>
              <a:rPr lang="en-US" sz="1600" dirty="0">
                <a:solidFill>
                  <a:srgbClr val="00B050"/>
                </a:solidFill>
              </a:rPr>
              <a:t>If it is </a:t>
            </a:r>
            <a:r>
              <a:rPr lang="en-US" sz="1600" b="1" dirty="0">
                <a:solidFill>
                  <a:srgbClr val="00B050"/>
                </a:solidFill>
              </a:rPr>
              <a:t>not a straight line </a:t>
            </a:r>
            <a:r>
              <a:rPr lang="en-US" sz="1600" b="1" u="sng" dirty="0">
                <a:solidFill>
                  <a:srgbClr val="00B050"/>
                </a:solidFill>
              </a:rPr>
              <a:t>or</a:t>
            </a:r>
            <a:r>
              <a:rPr lang="en-US" sz="1600" dirty="0">
                <a:solidFill>
                  <a:srgbClr val="00B050"/>
                </a:solidFill>
              </a:rPr>
              <a:t> it does </a:t>
            </a:r>
            <a:r>
              <a:rPr lang="en-US" sz="1600" b="1" dirty="0">
                <a:solidFill>
                  <a:srgbClr val="00B050"/>
                </a:solidFill>
              </a:rPr>
              <a:t>not pass through the origin </a:t>
            </a:r>
            <a:r>
              <a:rPr lang="en-US" sz="1600" dirty="0">
                <a:solidFill>
                  <a:srgbClr val="00B050"/>
                </a:solidFill>
              </a:rPr>
              <a:t>then it is </a:t>
            </a:r>
            <a:r>
              <a:rPr lang="en-US" sz="1600" b="1" dirty="0">
                <a:solidFill>
                  <a:srgbClr val="00B050"/>
                </a:solidFill>
              </a:rPr>
              <a:t>not directly proportional. </a:t>
            </a:r>
          </a:p>
          <a:p>
            <a:pPr marL="457200" lvl="1" indent="0">
              <a:spcBef>
                <a:spcPts val="0"/>
              </a:spcBef>
              <a:buNone/>
            </a:pPr>
            <a:endParaRPr lang="en-US" sz="1800" dirty="0"/>
          </a:p>
          <a:p>
            <a:pPr marL="457200" lvl="1" indent="0">
              <a:spcBef>
                <a:spcPts val="0"/>
              </a:spcBef>
              <a:buNone/>
            </a:pPr>
            <a:r>
              <a:rPr lang="en-US" sz="1800" b="1" i="1" dirty="0">
                <a:solidFill>
                  <a:srgbClr val="FF0000"/>
                </a:solidFill>
              </a:rPr>
              <a:t>Note: </a:t>
            </a:r>
            <a:r>
              <a:rPr lang="en-US" sz="1800" i="1" dirty="0"/>
              <a:t>All proportional relationships are linear but not all linear relationships are proportional. </a:t>
            </a:r>
            <a:endParaRPr lang="en-US" sz="1800" dirty="0"/>
          </a:p>
          <a:p>
            <a:pPr marL="0" indent="0">
              <a:spcBef>
                <a:spcPts val="0"/>
              </a:spcBef>
              <a:buNone/>
            </a:pPr>
            <a:endParaRPr lang="en-US" sz="1800" dirty="0"/>
          </a:p>
          <a:p>
            <a:pPr>
              <a:spcBef>
                <a:spcPts val="0"/>
              </a:spcBef>
            </a:pPr>
            <a:r>
              <a:rPr lang="en-US" sz="1800" dirty="0"/>
              <a:t>Describe any other information that you can interpret from the results, </a:t>
            </a:r>
            <a:r>
              <a:rPr lang="en-US" sz="1800" dirty="0" err="1"/>
              <a:t>eg.</a:t>
            </a:r>
            <a:r>
              <a:rPr lang="en-US" sz="1800" dirty="0"/>
              <a:t> what does the gradient of the graph tell you? We will practice this on a later slide. </a:t>
            </a:r>
          </a:p>
          <a:p>
            <a:pPr>
              <a:spcBef>
                <a:spcPts val="0"/>
              </a:spcBef>
            </a:pPr>
            <a:endParaRPr lang="en-US" sz="1600" dirty="0"/>
          </a:p>
          <a:p>
            <a:pPr marL="0" indent="0">
              <a:spcBef>
                <a:spcPts val="0"/>
              </a:spcBef>
              <a:buNone/>
            </a:pPr>
            <a:endParaRPr lang="en-US" sz="1600" dirty="0"/>
          </a:p>
          <a:p>
            <a:pPr marL="0">
              <a:spcBef>
                <a:spcPts val="0"/>
              </a:spcBef>
              <a:buNone/>
            </a:pPr>
            <a:endParaRPr lang="en-US" sz="1600" dirty="0"/>
          </a:p>
          <a:p>
            <a:pPr marL="0">
              <a:spcBef>
                <a:spcPts val="0"/>
              </a:spcBef>
              <a:buNone/>
            </a:pPr>
            <a:endParaRPr lang="en-US" sz="1600" dirty="0"/>
          </a:p>
          <a:p>
            <a:pPr marL="0">
              <a:spcBef>
                <a:spcPts val="0"/>
              </a:spcBef>
              <a:buNone/>
            </a:pP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095A65-8C13-5C41-A570-284E754FC099}"/>
              </a:ext>
            </a:extLst>
          </p:cNvPr>
          <p:cNvPicPr>
            <a:picLocks noChangeAspect="1"/>
          </p:cNvPicPr>
          <p:nvPr/>
        </p:nvPicPr>
        <p:blipFill>
          <a:blip r:embed="rId2"/>
          <a:stretch>
            <a:fillRect/>
          </a:stretch>
        </p:blipFill>
        <p:spPr>
          <a:xfrm>
            <a:off x="6273866" y="1608800"/>
            <a:ext cx="2870134" cy="2356777"/>
          </a:xfrm>
          <a:prstGeom prst="rect">
            <a:avLst/>
          </a:prstGeom>
        </p:spPr>
      </p:pic>
      <p:sp>
        <p:nvSpPr>
          <p:cNvPr id="2" name="Title 1"/>
          <p:cNvSpPr>
            <a:spLocks noGrp="1"/>
          </p:cNvSpPr>
          <p:nvPr>
            <p:ph type="title"/>
          </p:nvPr>
        </p:nvSpPr>
        <p:spPr>
          <a:xfrm>
            <a:off x="457200" y="-383309"/>
            <a:ext cx="8229600" cy="865909"/>
          </a:xfrm>
        </p:spPr>
        <p:txBody>
          <a:bodyPr>
            <a:normAutofit fontScale="90000"/>
          </a:bodyPr>
          <a:lstStyle/>
          <a:p>
            <a:br>
              <a:rPr lang="en-US" b="1" u="sng" dirty="0"/>
            </a:br>
            <a:r>
              <a:rPr lang="en-US" b="1" u="sng" dirty="0"/>
              <a:t>More on Proportionality</a:t>
            </a:r>
          </a:p>
        </p:txBody>
      </p:sp>
      <p:sp>
        <p:nvSpPr>
          <p:cNvPr id="3" name="Content Placeholder 2"/>
          <p:cNvSpPr>
            <a:spLocks noGrp="1"/>
          </p:cNvSpPr>
          <p:nvPr>
            <p:ph idx="1"/>
          </p:nvPr>
        </p:nvSpPr>
        <p:spPr>
          <a:xfrm>
            <a:off x="210747" y="1434676"/>
            <a:ext cx="6417129" cy="2708434"/>
          </a:xfrm>
        </p:spPr>
        <p:txBody>
          <a:bodyPr>
            <a:noAutofit/>
          </a:bodyPr>
          <a:lstStyle/>
          <a:p>
            <a:pPr marL="0" indent="0">
              <a:spcBef>
                <a:spcPts val="0"/>
              </a:spcBef>
              <a:buNone/>
            </a:pPr>
            <a:r>
              <a:rPr lang="en-US" sz="1700" b="1" i="1" dirty="0">
                <a:solidFill>
                  <a:srgbClr val="FF0000"/>
                </a:solidFill>
              </a:rPr>
              <a:t>Directly Proportional relationships</a:t>
            </a:r>
          </a:p>
          <a:p>
            <a:pPr marL="0" indent="0">
              <a:spcBef>
                <a:spcPts val="0"/>
              </a:spcBef>
              <a:buNone/>
            </a:pPr>
            <a:endParaRPr lang="en-US" sz="1700" b="1" i="1" dirty="0"/>
          </a:p>
          <a:p>
            <a:pPr marL="0" indent="0">
              <a:spcBef>
                <a:spcPts val="0"/>
              </a:spcBef>
              <a:buNone/>
            </a:pPr>
            <a:r>
              <a:rPr lang="en-US" sz="1700" dirty="0"/>
              <a:t>A directly proportional relationship is a type of positive relationship where </a:t>
            </a:r>
            <a:r>
              <a:rPr lang="en-US" sz="1700" b="1" dirty="0"/>
              <a:t>both variables increase or decrease at the same rate</a:t>
            </a:r>
            <a:r>
              <a:rPr lang="en-US" sz="1700" dirty="0"/>
              <a:t>, if you double one variable, you double the other, if you halve one variable you halve the other. </a:t>
            </a:r>
          </a:p>
          <a:p>
            <a:pPr>
              <a:spcBef>
                <a:spcPts val="0"/>
              </a:spcBef>
            </a:pPr>
            <a:endParaRPr lang="en-US" sz="1700" b="1" dirty="0"/>
          </a:p>
          <a:p>
            <a:pPr marL="0" indent="0">
              <a:spcBef>
                <a:spcPts val="0"/>
              </a:spcBef>
              <a:buNone/>
            </a:pPr>
            <a:r>
              <a:rPr lang="en-US" sz="1700" dirty="0"/>
              <a:t>You can see it from the graph. If the line is a straight line </a:t>
            </a:r>
            <a:r>
              <a:rPr lang="en-US" sz="1700" b="1" dirty="0"/>
              <a:t>and </a:t>
            </a:r>
            <a:r>
              <a:rPr lang="en-US" sz="1700" dirty="0"/>
              <a:t>it passes through the origin (0,0), then y is directly proportional to x. </a:t>
            </a:r>
          </a:p>
          <a:p>
            <a:pPr marL="0" indent="0">
              <a:spcBef>
                <a:spcPts val="0"/>
              </a:spcBef>
              <a:buNone/>
            </a:pPr>
            <a:endParaRPr lang="en-US" sz="1700" dirty="0"/>
          </a:p>
          <a:p>
            <a:pPr marL="0">
              <a:spcBef>
                <a:spcPts val="0"/>
              </a:spcBef>
              <a:buNone/>
            </a:pPr>
            <a:endParaRPr lang="en-US" sz="1700" dirty="0"/>
          </a:p>
          <a:p>
            <a:pPr marL="0">
              <a:spcBef>
                <a:spcPts val="0"/>
              </a:spcBef>
              <a:buNone/>
            </a:pPr>
            <a:endParaRPr lang="en-US" sz="1700" dirty="0"/>
          </a:p>
          <a:p>
            <a:pPr marL="0">
              <a:spcBef>
                <a:spcPts val="0"/>
              </a:spcBef>
              <a:buNone/>
            </a:pPr>
            <a:endParaRPr lang="en-US" sz="1700" dirty="0"/>
          </a:p>
        </p:txBody>
      </p:sp>
      <p:sp>
        <p:nvSpPr>
          <p:cNvPr id="7" name="TextBox 6">
            <a:extLst>
              <a:ext uri="{FF2B5EF4-FFF2-40B4-BE49-F238E27FC236}">
                <a16:creationId xmlns:a16="http://schemas.microsoft.com/office/drawing/2014/main" id="{8DBCACE9-EFC2-0F4C-9037-5606498626A1}"/>
              </a:ext>
            </a:extLst>
          </p:cNvPr>
          <p:cNvSpPr txBox="1"/>
          <p:nvPr/>
        </p:nvSpPr>
        <p:spPr>
          <a:xfrm>
            <a:off x="-281505" y="4122600"/>
            <a:ext cx="9388929" cy="2708434"/>
          </a:xfrm>
          <a:prstGeom prst="rect">
            <a:avLst/>
          </a:prstGeom>
          <a:noFill/>
        </p:spPr>
        <p:txBody>
          <a:bodyPr wrap="square" rtlCol="0">
            <a:spAutoFit/>
          </a:bodyPr>
          <a:lstStyle/>
          <a:p>
            <a:pPr lvl="1"/>
            <a:r>
              <a:rPr lang="en-US" sz="1700" dirty="0"/>
              <a:t>You can also spot it from the formula. If the formula you are using is in the form y = k x, where y is a variable and x is a variable and k is a constant, then y is directly proportional to x. </a:t>
            </a:r>
          </a:p>
          <a:p>
            <a:pPr lvl="1"/>
            <a:endParaRPr lang="en-US" sz="1700" b="1" dirty="0"/>
          </a:p>
          <a:p>
            <a:pPr lvl="1"/>
            <a:r>
              <a:rPr lang="en-US" sz="1700" b="1" dirty="0">
                <a:solidFill>
                  <a:srgbClr val="00B050"/>
                </a:solidFill>
              </a:rPr>
              <a:t>Example 1: </a:t>
            </a:r>
            <a:r>
              <a:rPr lang="en-US" sz="1700" dirty="0"/>
              <a:t>From Newton’s 2</a:t>
            </a:r>
            <a:r>
              <a:rPr lang="en-US" sz="1700" baseline="30000" dirty="0"/>
              <a:t>nd</a:t>
            </a:r>
            <a:r>
              <a:rPr lang="en-US" sz="1700" dirty="0"/>
              <a:t> Law: F = ma. Therefore, if the mass of the object is constant, then F is directly proportional to a. </a:t>
            </a:r>
          </a:p>
          <a:p>
            <a:pPr lvl="1"/>
            <a:endParaRPr lang="en-US" sz="1700" b="1" dirty="0"/>
          </a:p>
          <a:p>
            <a:pPr lvl="1"/>
            <a:r>
              <a:rPr lang="en-US" sz="1700" b="1" dirty="0">
                <a:solidFill>
                  <a:srgbClr val="00B050"/>
                </a:solidFill>
              </a:rPr>
              <a:t>Example 2: </a:t>
            </a:r>
            <a:r>
              <a:rPr lang="en-US" sz="1700" dirty="0" err="1"/>
              <a:t>E</a:t>
            </a:r>
            <a:r>
              <a:rPr lang="en-US" sz="1700" baseline="-25000" dirty="0" err="1"/>
              <a:t>k</a:t>
            </a:r>
            <a:r>
              <a:rPr lang="en-US" sz="1700" dirty="0"/>
              <a:t> = ½ m v</a:t>
            </a:r>
            <a:r>
              <a:rPr lang="en-US" sz="1700" baseline="30000" dirty="0"/>
              <a:t>2</a:t>
            </a:r>
            <a:r>
              <a:rPr lang="en-US" sz="1700" dirty="0"/>
              <a:t> , where </a:t>
            </a:r>
            <a:r>
              <a:rPr lang="en-US" sz="1700" dirty="0" err="1"/>
              <a:t>E</a:t>
            </a:r>
            <a:r>
              <a:rPr lang="en-US" sz="1700" baseline="-25000" dirty="0" err="1"/>
              <a:t>k</a:t>
            </a:r>
            <a:r>
              <a:rPr lang="en-US" sz="1700" dirty="0"/>
              <a:t> is kinetic energy. Again, if the mass of the object is constant (and since ½ is obviously a constant), the equation is in the form </a:t>
            </a:r>
            <a:r>
              <a:rPr lang="en-US" sz="1700" b="1" dirty="0">
                <a:solidFill>
                  <a:srgbClr val="0070C0"/>
                </a:solidFill>
              </a:rPr>
              <a:t>y</a:t>
            </a:r>
            <a:r>
              <a:rPr lang="en-US" sz="1700" b="1" dirty="0"/>
              <a:t> = </a:t>
            </a:r>
            <a:r>
              <a:rPr lang="en-US" sz="1700" b="1" dirty="0">
                <a:solidFill>
                  <a:srgbClr val="00B050"/>
                </a:solidFill>
              </a:rPr>
              <a:t>k</a:t>
            </a:r>
            <a:r>
              <a:rPr lang="en-US" sz="1700" b="1" dirty="0"/>
              <a:t> </a:t>
            </a:r>
            <a:r>
              <a:rPr lang="en-US" sz="1700" b="1" dirty="0">
                <a:solidFill>
                  <a:srgbClr val="7030A0"/>
                </a:solidFill>
              </a:rPr>
              <a:t>x</a:t>
            </a:r>
            <a:r>
              <a:rPr lang="en-US" sz="1700" dirty="0"/>
              <a:t>, where </a:t>
            </a:r>
            <a:r>
              <a:rPr lang="en-US" sz="1700" b="1" dirty="0">
                <a:solidFill>
                  <a:srgbClr val="0070C0"/>
                </a:solidFill>
              </a:rPr>
              <a:t>“y” is </a:t>
            </a:r>
            <a:r>
              <a:rPr lang="en-US" sz="1700" b="1" dirty="0" err="1">
                <a:solidFill>
                  <a:srgbClr val="0070C0"/>
                </a:solidFill>
              </a:rPr>
              <a:t>E</a:t>
            </a:r>
            <a:r>
              <a:rPr lang="en-US" sz="1700" b="1" baseline="-25000" dirty="0" err="1">
                <a:solidFill>
                  <a:srgbClr val="0070C0"/>
                </a:solidFill>
              </a:rPr>
              <a:t>k</a:t>
            </a:r>
            <a:r>
              <a:rPr lang="en-US" sz="1700" b="1" baseline="-25000" dirty="0">
                <a:solidFill>
                  <a:srgbClr val="0070C0"/>
                </a:solidFill>
              </a:rPr>
              <a:t> </a:t>
            </a:r>
            <a:r>
              <a:rPr lang="en-US" sz="1700" b="1" baseline="-25000" dirty="0"/>
              <a:t>,</a:t>
            </a:r>
            <a:r>
              <a:rPr lang="en-US" sz="1700" dirty="0"/>
              <a:t> </a:t>
            </a:r>
          </a:p>
          <a:p>
            <a:pPr lvl="1"/>
            <a:r>
              <a:rPr lang="en-US" sz="1700" b="1" dirty="0">
                <a:solidFill>
                  <a:srgbClr val="7030A0"/>
                </a:solidFill>
              </a:rPr>
              <a:t>“x” is v</a:t>
            </a:r>
            <a:r>
              <a:rPr lang="en-US" sz="1700" b="1" baseline="30000" dirty="0">
                <a:solidFill>
                  <a:srgbClr val="7030A0"/>
                </a:solidFill>
              </a:rPr>
              <a:t>2</a:t>
            </a:r>
            <a:r>
              <a:rPr lang="en-US" sz="1700" b="1" dirty="0">
                <a:solidFill>
                  <a:srgbClr val="7030A0"/>
                </a:solidFill>
              </a:rPr>
              <a:t> </a:t>
            </a:r>
            <a:r>
              <a:rPr lang="en-US" sz="1700" dirty="0"/>
              <a:t>and </a:t>
            </a:r>
            <a:r>
              <a:rPr lang="en-US" sz="1700" b="1" dirty="0">
                <a:solidFill>
                  <a:srgbClr val="00B050"/>
                </a:solidFill>
              </a:rPr>
              <a:t>“k” is ½ m</a:t>
            </a:r>
            <a:r>
              <a:rPr lang="en-US" sz="1700" dirty="0"/>
              <a:t>. </a:t>
            </a:r>
            <a:r>
              <a:rPr lang="en-US" sz="1700" b="1" dirty="0"/>
              <a:t>Therefore, </a:t>
            </a:r>
            <a:r>
              <a:rPr lang="en-US" sz="1700" b="1" dirty="0" err="1"/>
              <a:t>E</a:t>
            </a:r>
            <a:r>
              <a:rPr lang="en-US" sz="1700" b="1" baseline="-25000" dirty="0" err="1"/>
              <a:t>k</a:t>
            </a:r>
            <a:r>
              <a:rPr lang="en-US" sz="1700" b="1" dirty="0"/>
              <a:t> is directly proportional to v</a:t>
            </a:r>
            <a:r>
              <a:rPr lang="en-US" sz="1700" b="1" baseline="30000" dirty="0"/>
              <a:t>2</a:t>
            </a:r>
            <a:r>
              <a:rPr lang="en-US" sz="1700" dirty="0"/>
              <a:t>. </a:t>
            </a:r>
          </a:p>
          <a:p>
            <a:endParaRPr lang="en-AE" sz="1700" dirty="0"/>
          </a:p>
        </p:txBody>
      </p:sp>
      <p:sp>
        <p:nvSpPr>
          <p:cNvPr id="8" name="TextBox 7">
            <a:extLst>
              <a:ext uri="{FF2B5EF4-FFF2-40B4-BE49-F238E27FC236}">
                <a16:creationId xmlns:a16="http://schemas.microsoft.com/office/drawing/2014/main" id="{3B2B8243-BEA8-D249-BD4C-04D74A22EF88}"/>
              </a:ext>
            </a:extLst>
          </p:cNvPr>
          <p:cNvSpPr txBox="1"/>
          <p:nvPr/>
        </p:nvSpPr>
        <p:spPr>
          <a:xfrm>
            <a:off x="232083" y="685470"/>
            <a:ext cx="8801100" cy="923330"/>
          </a:xfrm>
          <a:prstGeom prst="rect">
            <a:avLst/>
          </a:prstGeom>
          <a:noFill/>
        </p:spPr>
        <p:txBody>
          <a:bodyPr wrap="square" rtlCol="0">
            <a:spAutoFit/>
          </a:bodyPr>
          <a:lstStyle/>
          <a:p>
            <a:r>
              <a:rPr lang="en-US" b="1" i="1" dirty="0">
                <a:solidFill>
                  <a:srgbClr val="FF0000"/>
                </a:solidFill>
              </a:rPr>
              <a:t>Note: </a:t>
            </a:r>
            <a:r>
              <a:rPr lang="en-US" b="1" i="1" dirty="0"/>
              <a:t>T</a:t>
            </a:r>
            <a:r>
              <a:rPr lang="en-US" i="1" dirty="0"/>
              <a:t>his is one of the most fundamentally important ideas in Physics. There are two types of proportionality in Physics, Directly Proportional and Inversely Proportional. </a:t>
            </a:r>
          </a:p>
          <a:p>
            <a:endParaRPr lang="en-AE" dirty="0"/>
          </a:p>
        </p:txBody>
      </p:sp>
    </p:spTree>
    <p:extLst>
      <p:ext uri="{BB962C8B-B14F-4D97-AF65-F5344CB8AC3E}">
        <p14:creationId xmlns:p14="http://schemas.microsoft.com/office/powerpoint/2010/main" val="134749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B12CCB-EA8B-BD46-872D-5F1E9A1AF405}"/>
              </a:ext>
            </a:extLst>
          </p:cNvPr>
          <p:cNvPicPr>
            <a:picLocks noChangeAspect="1"/>
          </p:cNvPicPr>
          <p:nvPr/>
        </p:nvPicPr>
        <p:blipFill>
          <a:blip r:embed="rId2"/>
          <a:stretch>
            <a:fillRect/>
          </a:stretch>
        </p:blipFill>
        <p:spPr>
          <a:xfrm>
            <a:off x="6762036" y="2864180"/>
            <a:ext cx="2374360" cy="2209800"/>
          </a:xfrm>
          <a:prstGeom prst="rect">
            <a:avLst/>
          </a:prstGeom>
        </p:spPr>
      </p:pic>
      <p:pic>
        <p:nvPicPr>
          <p:cNvPr id="2050" name="Picture 2" descr="Graphs video and practice">
            <a:extLst>
              <a:ext uri="{FF2B5EF4-FFF2-40B4-BE49-F238E27FC236}">
                <a16:creationId xmlns:a16="http://schemas.microsoft.com/office/drawing/2014/main" id="{9D0EA9D3-73EA-5B42-9B62-22CBB663F9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17"/>
          <a:stretch/>
        </p:blipFill>
        <p:spPr bwMode="auto">
          <a:xfrm>
            <a:off x="6685821" y="762000"/>
            <a:ext cx="237436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3309"/>
            <a:ext cx="8229600" cy="865909"/>
          </a:xfrm>
        </p:spPr>
        <p:txBody>
          <a:bodyPr>
            <a:normAutofit fontScale="90000"/>
          </a:bodyPr>
          <a:lstStyle/>
          <a:p>
            <a:br>
              <a:rPr lang="en-US" b="1" u="sng" dirty="0"/>
            </a:br>
            <a:r>
              <a:rPr lang="en-US" b="1" u="sng" dirty="0"/>
              <a:t>More on Proportionality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299" y="768680"/>
                <a:ext cx="6819901" cy="4191000"/>
              </a:xfrm>
            </p:spPr>
            <p:txBody>
              <a:bodyPr>
                <a:noAutofit/>
              </a:bodyPr>
              <a:lstStyle/>
              <a:p>
                <a:pPr marL="0" indent="0">
                  <a:spcBef>
                    <a:spcPts val="0"/>
                  </a:spcBef>
                  <a:buNone/>
                </a:pPr>
                <a:r>
                  <a:rPr lang="en-US" sz="1700" b="1" i="1" dirty="0">
                    <a:solidFill>
                      <a:srgbClr val="FF0000"/>
                    </a:solidFill>
                  </a:rPr>
                  <a:t>Inversely Proportional relationships</a:t>
                </a:r>
              </a:p>
              <a:p>
                <a:pPr marL="0" indent="0">
                  <a:spcBef>
                    <a:spcPts val="0"/>
                  </a:spcBef>
                  <a:buNone/>
                </a:pPr>
                <a:endParaRPr lang="en-US" sz="1700" b="1" i="1" dirty="0"/>
              </a:p>
              <a:p>
                <a:pPr marL="0" indent="0">
                  <a:spcBef>
                    <a:spcPts val="0"/>
                  </a:spcBef>
                  <a:buNone/>
                </a:pPr>
                <a:r>
                  <a:rPr lang="en-US" sz="1700" dirty="0"/>
                  <a:t>An inversely proportional relationship is a type of negative relationship, </a:t>
                </a:r>
                <a:r>
                  <a:rPr lang="en-US" sz="1700" b="1" dirty="0"/>
                  <a:t>where as one variables increase the other variable decreases at the same rate</a:t>
                </a:r>
                <a:r>
                  <a:rPr lang="en-US" sz="1700" dirty="0"/>
                  <a:t>, </a:t>
                </a:r>
                <a:r>
                  <a:rPr lang="en-US" sz="1700" dirty="0" err="1"/>
                  <a:t>ie</a:t>
                </a:r>
                <a:r>
                  <a:rPr lang="en-US" sz="1700" dirty="0"/>
                  <a:t>. if you double one variable, you halve the other and vice versa.</a:t>
                </a:r>
              </a:p>
              <a:p>
                <a:pPr marL="0" indent="0">
                  <a:spcBef>
                    <a:spcPts val="0"/>
                  </a:spcBef>
                  <a:buNone/>
                </a:pPr>
                <a:endParaRPr lang="en-US" sz="1700" b="1" dirty="0"/>
              </a:p>
              <a:p>
                <a:pPr marL="0" indent="0">
                  <a:spcBef>
                    <a:spcPts val="0"/>
                  </a:spcBef>
                  <a:buNone/>
                </a:pPr>
                <a:r>
                  <a:rPr lang="en-US" sz="1700" dirty="0"/>
                  <a:t>You can see it from the graph if you plot y against x and get a graph like the one on the top right. However, this is still only an educated guess. To be sure you would </a:t>
                </a:r>
                <a:r>
                  <a:rPr lang="en-US" sz="1700" b="1" dirty="0"/>
                  <a:t>plot a graph of y against </a:t>
                </a:r>
                <a14:m>
                  <m:oMath xmlns:m="http://schemas.openxmlformats.org/officeDocument/2006/math">
                    <m:f>
                      <m:fPr>
                        <m:type m:val="skw"/>
                        <m:ctrlPr>
                          <a:rPr lang="en-US" sz="1700" b="1" i="1" smtClean="0">
                            <a:latin typeface="Cambria Math" panose="02040503050406030204" pitchFamily="18" charset="0"/>
                          </a:rPr>
                        </m:ctrlPr>
                      </m:fPr>
                      <m:num>
                        <m:r>
                          <a:rPr lang="en-US" sz="1700" b="1" i="1" smtClean="0">
                            <a:latin typeface="Cambria Math" panose="02040503050406030204" pitchFamily="18" charset="0"/>
                          </a:rPr>
                          <m:t>𝟏</m:t>
                        </m:r>
                      </m:num>
                      <m:den>
                        <m:r>
                          <a:rPr lang="en-US" sz="1700" b="1" i="1" smtClean="0">
                            <a:latin typeface="Cambria Math" panose="02040503050406030204" pitchFamily="18" charset="0"/>
                          </a:rPr>
                          <m:t>𝒙</m:t>
                        </m:r>
                      </m:den>
                    </m:f>
                  </m:oMath>
                </a14:m>
                <a:r>
                  <a:rPr lang="en-US" sz="1700" dirty="0"/>
                  <a:t>  (</a:t>
                </a:r>
                <a14:m>
                  <m:oMath xmlns:m="http://schemas.openxmlformats.org/officeDocument/2006/math">
                    <m:r>
                      <a:rPr lang="en-US" sz="1700" b="0" i="0" smtClean="0">
                        <a:latin typeface="Cambria Math" panose="02040503050406030204" pitchFamily="18" charset="0"/>
                      </a:rPr>
                      <m:t> </m:t>
                    </m:r>
                    <m:f>
                      <m:fPr>
                        <m:type m:val="skw"/>
                        <m:ctrlPr>
                          <a:rPr lang="en-US" sz="1700" b="1" i="1">
                            <a:latin typeface="Cambria Math" panose="02040503050406030204" pitchFamily="18" charset="0"/>
                          </a:rPr>
                        </m:ctrlPr>
                      </m:fPr>
                      <m:num>
                        <m:r>
                          <a:rPr lang="en-US" sz="1700" b="1" i="1">
                            <a:latin typeface="Cambria Math" panose="02040503050406030204" pitchFamily="18" charset="0"/>
                          </a:rPr>
                          <m:t>𝟏</m:t>
                        </m:r>
                      </m:num>
                      <m:den>
                        <m:r>
                          <a:rPr lang="en-US" sz="1700" b="1" i="1">
                            <a:latin typeface="Cambria Math" panose="02040503050406030204" pitchFamily="18" charset="0"/>
                          </a:rPr>
                          <m:t>𝒙</m:t>
                        </m:r>
                      </m:den>
                    </m:f>
                  </m:oMath>
                </a14:m>
                <a:r>
                  <a:rPr lang="en-US" sz="1700" dirty="0"/>
                  <a:t>  is the “inverse” of x ). </a:t>
                </a:r>
              </a:p>
              <a:p>
                <a:pPr marL="0" indent="0">
                  <a:spcBef>
                    <a:spcPts val="0"/>
                  </a:spcBef>
                  <a:buNone/>
                </a:pPr>
                <a:endParaRPr lang="en-US" sz="1700" dirty="0"/>
              </a:p>
              <a:p>
                <a:pPr marL="0" indent="0">
                  <a:spcBef>
                    <a:spcPts val="0"/>
                  </a:spcBef>
                  <a:buNone/>
                </a:pPr>
                <a:r>
                  <a:rPr lang="en-US" sz="1700" dirty="0"/>
                  <a:t>As shown on the bottom right. If you then get a straight line that passes through the origin (0,0),  </a:t>
                </a:r>
                <a:r>
                  <a:rPr lang="en-US" sz="1700" b="1" dirty="0"/>
                  <a:t>then y is inversely proportional to x</a:t>
                </a:r>
                <a:r>
                  <a:rPr lang="en-US" sz="1700" dirty="0"/>
                  <a:t>. </a:t>
                </a:r>
              </a:p>
              <a:p>
                <a:pPr marL="0" indent="0">
                  <a:spcBef>
                    <a:spcPts val="0"/>
                  </a:spcBef>
                  <a:buNone/>
                </a:pPr>
                <a:endParaRPr lang="en-US" sz="1700" dirty="0"/>
              </a:p>
              <a:p>
                <a:pPr marL="0" indent="0">
                  <a:spcBef>
                    <a:spcPts val="0"/>
                  </a:spcBef>
                  <a:buNone/>
                </a:pPr>
                <a:r>
                  <a:rPr lang="en-US" sz="1700" dirty="0"/>
                  <a:t>Another way of saying this is that y is directly proportional to the inverse of x, although this is less commonly used.</a:t>
                </a:r>
              </a:p>
              <a:p>
                <a:pPr marL="0" indent="0">
                  <a:spcBef>
                    <a:spcPts val="0"/>
                  </a:spcBef>
                  <a:buNone/>
                </a:pPr>
                <a:endParaRPr lang="en-US" sz="1700" dirty="0"/>
              </a:p>
              <a:p>
                <a:pPr marL="0">
                  <a:spcBef>
                    <a:spcPts val="0"/>
                  </a:spcBef>
                  <a:buNone/>
                </a:pPr>
                <a:endParaRPr lang="en-US" sz="1700" dirty="0"/>
              </a:p>
              <a:p>
                <a:pPr marL="0">
                  <a:spcBef>
                    <a:spcPts val="0"/>
                  </a:spcBef>
                  <a:buNone/>
                </a:pPr>
                <a:endParaRPr lang="en-US" sz="1700" dirty="0"/>
              </a:p>
              <a:p>
                <a:pPr marL="0">
                  <a:spcBef>
                    <a:spcPts val="0"/>
                  </a:spcBef>
                  <a:buNone/>
                </a:pPr>
                <a:endParaRPr lang="en-US" sz="17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299" y="768680"/>
                <a:ext cx="6819901" cy="4191000"/>
              </a:xfrm>
              <a:blipFill>
                <a:blip r:embed="rId4"/>
                <a:stretch>
                  <a:fillRect l="-743" t="-302" r="-186"/>
                </a:stretch>
              </a:blipFill>
            </p:spPr>
            <p:txBody>
              <a:bodyPr/>
              <a:lstStyle/>
              <a:p>
                <a:r>
                  <a:rPr lang="en-AE">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02751DE-059A-C54E-B05D-67D12EFCB946}"/>
                  </a:ext>
                </a:extLst>
              </p:cNvPr>
              <p:cNvSpPr txBox="1"/>
              <p:nvPr/>
            </p:nvSpPr>
            <p:spPr>
              <a:xfrm>
                <a:off x="114299" y="5073980"/>
                <a:ext cx="8801101" cy="1509580"/>
              </a:xfrm>
              <a:prstGeom prst="rect">
                <a:avLst/>
              </a:prstGeom>
              <a:noFill/>
            </p:spPr>
            <p:txBody>
              <a:bodyPr wrap="square" rtlCol="0">
                <a:spAutoFit/>
              </a:bodyPr>
              <a:lstStyle/>
              <a:p>
                <a:r>
                  <a:rPr lang="en-AE" sz="1700" b="1" dirty="0"/>
                  <a:t>You can also use the formula </a:t>
                </a:r>
                <a:r>
                  <a:rPr lang="en-AE" sz="1700" dirty="0"/>
                  <a:t>to see if it’s an inversely proportional relationship. If the formula is in the form y = </a:t>
                </a:r>
                <a14:m>
                  <m:oMath xmlns:m="http://schemas.openxmlformats.org/officeDocument/2006/math">
                    <m:f>
                      <m:fPr>
                        <m:type m:val="skw"/>
                        <m:ctrlPr>
                          <a:rPr lang="en-US" sz="1700" i="1">
                            <a:latin typeface="Cambria Math" panose="02040503050406030204" pitchFamily="18" charset="0"/>
                          </a:rPr>
                        </m:ctrlPr>
                      </m:fPr>
                      <m:num>
                        <m:r>
                          <a:rPr lang="en-US" sz="1700" b="0" i="1" smtClean="0">
                            <a:latin typeface="Cambria Math" panose="02040503050406030204" pitchFamily="18" charset="0"/>
                          </a:rPr>
                          <m:t>𝑘</m:t>
                        </m:r>
                      </m:num>
                      <m:den>
                        <m:r>
                          <a:rPr lang="en-US" sz="1700" i="1">
                            <a:latin typeface="Cambria Math" panose="02040503050406030204" pitchFamily="18" charset="0"/>
                          </a:rPr>
                          <m:t>𝑥</m:t>
                        </m:r>
                      </m:den>
                    </m:f>
                  </m:oMath>
                </a14:m>
                <a:r>
                  <a:rPr lang="en-AE" sz="1700" dirty="0"/>
                  <a:t> ( ie. y = k </a:t>
                </a:r>
                <a14:m>
                  <m:oMath xmlns:m="http://schemas.openxmlformats.org/officeDocument/2006/math">
                    <m:f>
                      <m:fPr>
                        <m:ctrlPr>
                          <a:rPr lang="en-US" sz="1700" i="1" smtClean="0">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𝑥</m:t>
                        </m:r>
                      </m:den>
                    </m:f>
                  </m:oMath>
                </a14:m>
                <a:r>
                  <a:rPr lang="en-AE" sz="1700" dirty="0"/>
                  <a:t> ) then the formula shows that y is directly proportional to </a:t>
                </a:r>
                <a14:m>
                  <m:oMath xmlns:m="http://schemas.openxmlformats.org/officeDocument/2006/math">
                    <m:f>
                      <m:fPr>
                        <m:type m:val="skw"/>
                        <m:ctrlPr>
                          <a:rPr lang="en-US" sz="1700" i="1">
                            <a:latin typeface="Cambria Math" panose="02040503050406030204" pitchFamily="18" charset="0"/>
                          </a:rPr>
                        </m:ctrlPr>
                      </m:fPr>
                      <m:num>
                        <m:r>
                          <a:rPr lang="en-US" sz="1700" i="1">
                            <a:latin typeface="Cambria Math" panose="02040503050406030204" pitchFamily="18" charset="0"/>
                          </a:rPr>
                          <m:t>1</m:t>
                        </m:r>
                      </m:num>
                      <m:den>
                        <m:r>
                          <a:rPr lang="en-US" sz="1700" i="1">
                            <a:latin typeface="Cambria Math" panose="02040503050406030204" pitchFamily="18" charset="0"/>
                          </a:rPr>
                          <m:t>𝑥</m:t>
                        </m:r>
                      </m:den>
                    </m:f>
                  </m:oMath>
                </a14:m>
                <a:r>
                  <a:rPr lang="en-AE" sz="1700" dirty="0"/>
                  <a:t> .</a:t>
                </a:r>
              </a:p>
              <a:p>
                <a:endParaRPr lang="en-AE" sz="1700" dirty="0"/>
              </a:p>
              <a:p>
                <a:r>
                  <a:rPr lang="en-AE" sz="1700" b="1" dirty="0">
                    <a:solidFill>
                      <a:srgbClr val="00B050"/>
                    </a:solidFill>
                  </a:rPr>
                  <a:t>Example:  </a:t>
                </a:r>
                <a:r>
                  <a:rPr lang="en-AE" sz="1700" dirty="0"/>
                  <a:t>From the formula Pressure = </a:t>
                </a:r>
                <a14:m>
                  <m:oMath xmlns:m="http://schemas.openxmlformats.org/officeDocument/2006/math">
                    <m:f>
                      <m:fPr>
                        <m:type m:val="skw"/>
                        <m:ctrlPr>
                          <a:rPr lang="en-AE" sz="1700" i="1" smtClean="0">
                            <a:latin typeface="Cambria Math" panose="02040503050406030204" pitchFamily="18" charset="0"/>
                          </a:rPr>
                        </m:ctrlPr>
                      </m:fPr>
                      <m:num>
                        <m:r>
                          <a:rPr lang="en-US" sz="1700" b="0" i="1" smtClean="0">
                            <a:latin typeface="Cambria Math" panose="02040503050406030204" pitchFamily="18" charset="0"/>
                          </a:rPr>
                          <m:t>𝐹𝑜𝑟𝑐𝑒</m:t>
                        </m:r>
                      </m:num>
                      <m:den>
                        <m:r>
                          <a:rPr lang="en-US" sz="1700" b="0" i="1" smtClean="0">
                            <a:latin typeface="Cambria Math" panose="02040503050406030204" pitchFamily="18" charset="0"/>
                          </a:rPr>
                          <m:t>𝐴𝑟𝑒𝑎</m:t>
                        </m:r>
                      </m:den>
                    </m:f>
                  </m:oMath>
                </a14:m>
                <a:r>
                  <a:rPr lang="en-AE" sz="1700" dirty="0"/>
                  <a:t> , if the Force is a constant (ie. “k”), this can be written in t</a:t>
                </a:r>
                <a:r>
                  <a:rPr lang="en-US" sz="1700" dirty="0"/>
                  <a:t>he</a:t>
                </a:r>
                <a:r>
                  <a:rPr lang="en-AE" sz="1700" dirty="0"/>
                  <a:t> form P = </a:t>
                </a:r>
                <a14:m>
                  <m:oMath xmlns:m="http://schemas.openxmlformats.org/officeDocument/2006/math">
                    <m:f>
                      <m:fPr>
                        <m:type m:val="skw"/>
                        <m:ctrlPr>
                          <a:rPr lang="en-AE" sz="1700" i="1">
                            <a:latin typeface="Cambria Math" panose="02040503050406030204" pitchFamily="18" charset="0"/>
                          </a:rPr>
                        </m:ctrlPr>
                      </m:fPr>
                      <m:num>
                        <m:r>
                          <a:rPr lang="en-US" sz="1700" b="0" i="1" smtClean="0">
                            <a:latin typeface="Cambria Math" panose="02040503050406030204" pitchFamily="18" charset="0"/>
                          </a:rPr>
                          <m:t>𝑘</m:t>
                        </m:r>
                      </m:num>
                      <m:den>
                        <m:r>
                          <a:rPr lang="en-US" sz="1700" b="0" i="1" smtClean="0">
                            <a:latin typeface="Cambria Math" panose="02040503050406030204" pitchFamily="18" charset="0"/>
                          </a:rPr>
                          <m:t>𝐴</m:t>
                        </m:r>
                      </m:den>
                    </m:f>
                  </m:oMath>
                </a14:m>
                <a:r>
                  <a:rPr lang="en-AE" sz="1700" dirty="0"/>
                  <a:t> or P = (k)(</a:t>
                </a:r>
                <a14:m>
                  <m:oMath xmlns:m="http://schemas.openxmlformats.org/officeDocument/2006/math">
                    <m:f>
                      <m:fPr>
                        <m:type m:val="skw"/>
                        <m:ctrlPr>
                          <a:rPr lang="en-AE" sz="1700" i="1">
                            <a:latin typeface="Cambria Math" panose="02040503050406030204" pitchFamily="18" charset="0"/>
                          </a:rPr>
                        </m:ctrlPr>
                      </m:fPr>
                      <m:num>
                        <m:r>
                          <a:rPr lang="en-US" sz="1700" b="0" i="1" smtClean="0">
                            <a:latin typeface="Cambria Math" panose="02040503050406030204" pitchFamily="18" charset="0"/>
                          </a:rPr>
                          <m:t>1</m:t>
                        </m:r>
                      </m:num>
                      <m:den>
                        <m:r>
                          <a:rPr lang="en-US" sz="1700" b="0" i="1" smtClean="0">
                            <a:latin typeface="Cambria Math" panose="02040503050406030204" pitchFamily="18" charset="0"/>
                          </a:rPr>
                          <m:t>𝐴</m:t>
                        </m:r>
                      </m:den>
                    </m:f>
                  </m:oMath>
                </a14:m>
                <a:r>
                  <a:rPr lang="en-AE" sz="1700" dirty="0"/>
                  <a:t>) showing that P is inverserly proportional to A. </a:t>
                </a:r>
              </a:p>
            </p:txBody>
          </p:sp>
        </mc:Choice>
        <mc:Fallback>
          <p:sp>
            <p:nvSpPr>
              <p:cNvPr id="10" name="TextBox 9">
                <a:extLst>
                  <a:ext uri="{FF2B5EF4-FFF2-40B4-BE49-F238E27FC236}">
                    <a16:creationId xmlns:a16="http://schemas.microsoft.com/office/drawing/2014/main" id="{A02751DE-059A-C54E-B05D-67D12EFCB946}"/>
                  </a:ext>
                </a:extLst>
              </p:cNvPr>
              <p:cNvSpPr txBox="1">
                <a:spLocks noRot="1" noChangeAspect="1" noMove="1" noResize="1" noEditPoints="1" noAdjustHandles="1" noChangeArrowheads="1" noChangeShapeType="1" noTextEdit="1"/>
              </p:cNvSpPr>
              <p:nvPr/>
            </p:nvSpPr>
            <p:spPr>
              <a:xfrm>
                <a:off x="114299" y="5073980"/>
                <a:ext cx="8801101" cy="1509580"/>
              </a:xfrm>
              <a:prstGeom prst="rect">
                <a:avLst/>
              </a:prstGeom>
              <a:blipFill>
                <a:blip r:embed="rId5"/>
                <a:stretch>
                  <a:fillRect l="-576" t="-5000" b="-38333"/>
                </a:stretch>
              </a:blipFill>
            </p:spPr>
            <p:txBody>
              <a:bodyPr/>
              <a:lstStyle/>
              <a:p>
                <a:r>
                  <a:rPr lang="en-AE">
                    <a:noFill/>
                  </a:rPr>
                  <a:t> </a:t>
                </a:r>
              </a:p>
            </p:txBody>
          </p:sp>
        </mc:Fallback>
      </mc:AlternateContent>
      <p:sp>
        <p:nvSpPr>
          <p:cNvPr id="11" name="Oval 10">
            <a:extLst>
              <a:ext uri="{FF2B5EF4-FFF2-40B4-BE49-F238E27FC236}">
                <a16:creationId xmlns:a16="http://schemas.microsoft.com/office/drawing/2014/main" id="{FC9761CD-4701-6246-B160-59AE19294087}"/>
              </a:ext>
            </a:extLst>
          </p:cNvPr>
          <p:cNvSpPr/>
          <p:nvPr/>
        </p:nvSpPr>
        <p:spPr>
          <a:xfrm>
            <a:off x="8591534" y="2661488"/>
            <a:ext cx="468647" cy="50538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E">
              <a:ln>
                <a:solidFill>
                  <a:srgbClr val="FF0000"/>
                </a:solidFill>
              </a:ln>
              <a:solidFill>
                <a:srgbClr val="FF0000"/>
              </a:solidFill>
            </a:endParaRPr>
          </a:p>
        </p:txBody>
      </p:sp>
      <p:sp>
        <p:nvSpPr>
          <p:cNvPr id="13" name="Oval 12">
            <a:extLst>
              <a:ext uri="{FF2B5EF4-FFF2-40B4-BE49-F238E27FC236}">
                <a16:creationId xmlns:a16="http://schemas.microsoft.com/office/drawing/2014/main" id="{83E3FBF3-FDBA-4D48-B2C8-62F4FBA6001A}"/>
              </a:ext>
            </a:extLst>
          </p:cNvPr>
          <p:cNvSpPr/>
          <p:nvPr/>
        </p:nvSpPr>
        <p:spPr>
          <a:xfrm>
            <a:off x="8542796" y="4581728"/>
            <a:ext cx="560072" cy="50538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AE">
              <a:ln>
                <a:solidFill>
                  <a:srgbClr val="FF0000"/>
                </a:solidFill>
              </a:ln>
              <a:solidFill>
                <a:srgbClr val="FF0000"/>
              </a:solidFill>
            </a:endParaRPr>
          </a:p>
        </p:txBody>
      </p:sp>
    </p:spTree>
    <p:extLst>
      <p:ext uri="{BB962C8B-B14F-4D97-AF65-F5344CB8AC3E}">
        <p14:creationId xmlns:p14="http://schemas.microsoft.com/office/powerpoint/2010/main" val="4164912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17425</TotalTime>
  <Words>5658</Words>
  <Application>Microsoft Macintosh PowerPoint</Application>
  <PresentationFormat>On-screen Show (4:3)</PresentationFormat>
  <Paragraphs>363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Apple Chancery</vt:lpstr>
      <vt:lpstr>Arial</vt:lpstr>
      <vt:lpstr>Calibri</vt:lpstr>
      <vt:lpstr>Cambria Math</vt:lpstr>
      <vt:lpstr>Times New Roman</vt:lpstr>
      <vt:lpstr>Office Theme</vt:lpstr>
      <vt:lpstr>Carrying out Investigations &amp; Writing Lab Reports</vt:lpstr>
      <vt:lpstr>Criterion C – Results, Analysis, Conclusion and Evaluation</vt:lpstr>
      <vt:lpstr>Collecting Data</vt:lpstr>
      <vt:lpstr>Results - Table</vt:lpstr>
      <vt:lpstr>Results – Data Processing</vt:lpstr>
      <vt:lpstr>Results - Graph</vt:lpstr>
      <vt:lpstr> Interpreting the Results</vt:lpstr>
      <vt:lpstr> More on Proportionality</vt:lpstr>
      <vt:lpstr> More on Proportionality</vt:lpstr>
      <vt:lpstr>What is the gradient telling me?</vt:lpstr>
      <vt:lpstr> Interpreting the Results - Example</vt:lpstr>
      <vt:lpstr> Further Analysis</vt:lpstr>
      <vt:lpstr> Further Analysis – Higher Difficulty</vt:lpstr>
      <vt:lpstr> Finding the “Constant of Proportionality”</vt:lpstr>
      <vt:lpstr> Finding the “Constant of Proportionality”</vt:lpstr>
      <vt:lpstr> Using the constant of Proportionality</vt:lpstr>
      <vt:lpstr> Another way to use the gradient</vt:lpstr>
      <vt:lpstr>Writing a Conclusion</vt:lpstr>
      <vt:lpstr>Writing a Conclusion</vt:lpstr>
      <vt:lpstr>Evaluation</vt:lpstr>
      <vt:lpstr>Evaluation</vt:lpstr>
      <vt:lpstr>Evaluation</vt:lpstr>
      <vt:lpstr>Evaluation</vt:lpstr>
      <vt:lpstr>Evaluation</vt:lpstr>
      <vt:lpstr>Evaluation</vt:lpstr>
      <vt:lpstr>Evaluation</vt:lpstr>
      <vt:lpstr>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Carrying out investigations &amp; writing lab reports</dc:title>
  <dc:creator>Nicola Smith</dc:creator>
  <cp:lastModifiedBy>Gerard Joseph Finnegan</cp:lastModifiedBy>
  <cp:revision>103</cp:revision>
  <cp:lastPrinted>2017-05-21T10:01:52Z</cp:lastPrinted>
  <dcterms:created xsi:type="dcterms:W3CDTF">2013-10-07T05:32:07Z</dcterms:created>
  <dcterms:modified xsi:type="dcterms:W3CDTF">2021-12-06T06:01:55Z</dcterms:modified>
</cp:coreProperties>
</file>